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Open Sans" panose="020B0604020202020204" charset="0"/>
      <p:regular r:id="rId64"/>
      <p:bold r:id="rId65"/>
      <p:italic r:id="rId66"/>
      <p:boldItalic r:id="rId67"/>
    </p:embeddedFont>
    <p:embeddedFont>
      <p:font typeface="Comfortaa" panose="020B0604020202020204" charset="0"/>
      <p:regular r:id="rId68"/>
      <p:bold r:id="rId69"/>
    </p:embeddedFont>
    <p:embeddedFont>
      <p:font typeface="Economica" panose="020B0604020202020204" charset="0"/>
      <p:regular r:id="rId70"/>
      <p:bold r:id="rId71"/>
      <p:italic r:id="rId72"/>
      <p:boldItalic r:id="rId73"/>
    </p:embeddedFont>
    <p:embeddedFont>
      <p:font typeface="Comfortaa Medium" panose="020B0604020202020204" charset="0"/>
      <p:regular r:id="rId74"/>
      <p:bold r:id="rId75"/>
    </p:embeddedFont>
    <p:embeddedFont>
      <p:font typeface="Comfortaa SemiBold" panose="020B060402020202020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1F01A4-D326-49EE-BE27-C25EA3526EE1}">
  <a:tblStyle styleId="{F21F01A4-D326-49EE-BE27-C25EA3526E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5AFF96-0244-4E96-89C4-636B61852E55}"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373921-C997-4230-BB9E-71A13F79EB38}" styleName="Table_2">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738493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532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f037195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f037195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6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f42f2e16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f42f2e16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03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f42f2e16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f42f2e16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58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0371954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0371954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630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f42f2e16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f42f2e1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415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f42f2e16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f42f2e16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770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f42f2e16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f42f2e1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266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f42f2e16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f42f2e16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54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f42f2e1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f42f2e1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89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ef958b98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ef958b98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2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31fd5dc02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31fd5dc02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7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77824c7b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77824c7b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00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ef958b98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ef958b9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582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ef958b98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ef958b98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864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ef958b980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ef958b98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044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67d4183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67d4183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15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67d41839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67d41839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854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67d418395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67d41839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603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67d418395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67d418395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250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eb9292c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2eb9292c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4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eb9292c2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eb9292c2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58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f0371954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f0371954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320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e20bf61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e20bf614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919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e20bf614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e20bf614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461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ef958b98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ef958b98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24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1fd5dc02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1fd5dc02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832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67d41839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67d41839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57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67d41839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67d418395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878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67d418395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67d418395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902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67d418395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67d418395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954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67d418395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67d418395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633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b73d389f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b73d389f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51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e20bf614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e20bf614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2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b73d389f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b73d389f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03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b73d389f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b73d389f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784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eb9292c2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eb9292c2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791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ef958b98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ef958b98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668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f42f2e16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f42f2e16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64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277824c66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277824c66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654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277824c66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277824c66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180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277824c66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277824c6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144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eb3e8d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eb3e8d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466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eb3e8dbc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2eb3e8dbc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92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e20bf614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e20bf614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520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eb3e8dbc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eb3e8dbc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617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2edc51d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2edc51d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208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e20bf61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e20bf61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814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20bf614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20bf614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878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0d0b9653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0d0b9653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622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0d0b965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0d0b965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29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20d0b9653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20d0b9653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710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b6fb58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1b6fb58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954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79d03136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79d03136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81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279d03136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279d03136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24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e20bf614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e20bf614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292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279d03136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279d03136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619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79d0313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79d03136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228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e20bf61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e20bf61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22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100bb4c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100bb4c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11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f42f2e16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f42f2e16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88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73700" y="1129100"/>
            <a:ext cx="79233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700" b="1">
                <a:latin typeface="Comfortaa"/>
                <a:ea typeface="Comfortaa"/>
                <a:cs typeface="Comfortaa"/>
                <a:sym typeface="Comfortaa"/>
              </a:rPr>
              <a:t>Building extraction and roof type classification of aerial images for maximal PV panel installation</a:t>
            </a:r>
            <a:endParaRPr sz="2700" b="1">
              <a:latin typeface="Comfortaa"/>
              <a:ea typeface="Comfortaa"/>
              <a:cs typeface="Comfortaa"/>
              <a:sym typeface="Comfortaa"/>
            </a:endParaRPr>
          </a:p>
        </p:txBody>
      </p:sp>
      <p:sp>
        <p:nvSpPr>
          <p:cNvPr id="63" name="Google Shape;63;p13"/>
          <p:cNvSpPr txBox="1"/>
          <p:nvPr/>
        </p:nvSpPr>
        <p:spPr>
          <a:xfrm>
            <a:off x="2074675" y="328700"/>
            <a:ext cx="517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660000"/>
                </a:solidFill>
                <a:latin typeface="Comfortaa"/>
                <a:ea typeface="Comfortaa"/>
                <a:cs typeface="Comfortaa"/>
                <a:sym typeface="Comfortaa"/>
              </a:rPr>
              <a:t>FINAL YEAR PROJECT 2021-2022</a:t>
            </a:r>
            <a:endParaRPr sz="2000" b="1">
              <a:solidFill>
                <a:srgbClr val="660000"/>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 sz="2000" b="1">
                <a:solidFill>
                  <a:srgbClr val="660000"/>
                </a:solidFill>
                <a:latin typeface="Comfortaa"/>
                <a:ea typeface="Comfortaa"/>
                <a:cs typeface="Comfortaa"/>
                <a:sym typeface="Comfortaa"/>
              </a:rPr>
              <a:t>TEAM 18</a:t>
            </a:r>
            <a:endParaRPr sz="1800" b="1">
              <a:solidFill>
                <a:srgbClr val="660000"/>
              </a:solidFill>
              <a:latin typeface="Comfortaa"/>
              <a:ea typeface="Comfortaa"/>
              <a:cs typeface="Comfortaa"/>
              <a:sym typeface="Comfortaa"/>
            </a:endParaRPr>
          </a:p>
        </p:txBody>
      </p:sp>
      <p:sp>
        <p:nvSpPr>
          <p:cNvPr id="64" name="Google Shape;64;p13"/>
          <p:cNvSpPr txBox="1"/>
          <p:nvPr/>
        </p:nvSpPr>
        <p:spPr>
          <a:xfrm>
            <a:off x="2993825" y="3546075"/>
            <a:ext cx="3000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TEAM MEMBERS</a:t>
            </a:r>
            <a:endParaRPr b="1">
              <a:solidFill>
                <a:srgbClr val="660000"/>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Shruthi M - 2018103592</a:t>
            </a:r>
            <a:endParaRPr b="1">
              <a:solidFill>
                <a:schemeClr val="dk1"/>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Gayathri M - 2018103535</a:t>
            </a:r>
            <a:endParaRPr b="1">
              <a:solidFill>
                <a:schemeClr val="dk1"/>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Jayapriya M - 2018103029</a:t>
            </a:r>
            <a:endParaRPr b="1">
              <a:latin typeface="Comfortaa"/>
              <a:ea typeface="Comfortaa"/>
              <a:cs typeface="Comfortaa"/>
              <a:sym typeface="Comfortaa"/>
            </a:endParaRPr>
          </a:p>
        </p:txBody>
      </p:sp>
      <p:sp>
        <p:nvSpPr>
          <p:cNvPr id="65" name="Google Shape;65;p13"/>
          <p:cNvSpPr txBox="1"/>
          <p:nvPr/>
        </p:nvSpPr>
        <p:spPr>
          <a:xfrm>
            <a:off x="2993825" y="2737738"/>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PROJECT GUIDE</a:t>
            </a:r>
            <a:endParaRPr b="1">
              <a:solidFill>
                <a:srgbClr val="660000"/>
              </a:solidFill>
              <a:latin typeface="Comfortaa"/>
              <a:ea typeface="Comfortaa"/>
              <a:cs typeface="Comfortaa"/>
              <a:sym typeface="Comfortaa"/>
            </a:endParaRPr>
          </a:p>
          <a:p>
            <a:pPr marL="0" lvl="0" indent="0" algn="ctr" rtl="0">
              <a:spcBef>
                <a:spcPts val="0"/>
              </a:spcBef>
              <a:spcAft>
                <a:spcPts val="0"/>
              </a:spcAft>
              <a:buNone/>
            </a:pPr>
            <a:r>
              <a:rPr lang="en" b="1">
                <a:solidFill>
                  <a:schemeClr val="dk1"/>
                </a:solidFill>
                <a:latin typeface="Comfortaa"/>
                <a:ea typeface="Comfortaa"/>
                <a:cs typeface="Comfortaa"/>
                <a:sym typeface="Comfortaa"/>
              </a:rPr>
              <a:t>Prof Dr. P. Uma Maheswari</a:t>
            </a:r>
            <a:endParaRPr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p:nvPr/>
        </p:nvSpPr>
        <p:spPr>
          <a:xfrm>
            <a:off x="1350625" y="93675"/>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OVERALL ARCHITECTURE</a:t>
            </a:r>
            <a:endParaRPr sz="1600" b="1">
              <a:solidFill>
                <a:srgbClr val="660000"/>
              </a:solidFill>
              <a:latin typeface="Comfortaa"/>
              <a:ea typeface="Comfortaa"/>
              <a:cs typeface="Comfortaa"/>
              <a:sym typeface="Comfortaa"/>
            </a:endParaRPr>
          </a:p>
        </p:txBody>
      </p:sp>
      <p:pic>
        <p:nvPicPr>
          <p:cNvPr id="119" name="Google Shape;119;p22"/>
          <p:cNvPicPr preferRelativeResize="0"/>
          <p:nvPr/>
        </p:nvPicPr>
        <p:blipFill>
          <a:blip r:embed="rId3">
            <a:alphaModFix/>
          </a:blip>
          <a:stretch>
            <a:fillRect/>
          </a:stretch>
        </p:blipFill>
        <p:spPr>
          <a:xfrm>
            <a:off x="943950" y="524775"/>
            <a:ext cx="7310700" cy="4454976"/>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23"/>
          <p:cNvSpPr txBox="1"/>
          <p:nvPr/>
        </p:nvSpPr>
        <p:spPr>
          <a:xfrm>
            <a:off x="724375" y="734650"/>
            <a:ext cx="7590300" cy="39942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SemiBold"/>
                <a:ea typeface="Comfortaa SemiBold"/>
                <a:cs typeface="Comfortaa SemiBold"/>
                <a:sym typeface="Comfortaa SemiBold"/>
              </a:rPr>
              <a:t>The pipeline consists of 3 modules: (i)</a:t>
            </a:r>
            <a:r>
              <a:rPr lang="en" sz="1100">
                <a:solidFill>
                  <a:schemeClr val="dk1"/>
                </a:solidFill>
                <a:latin typeface="Comfortaa Medium"/>
                <a:ea typeface="Comfortaa Medium"/>
                <a:cs typeface="Comfortaa Medium"/>
                <a:sym typeface="Comfortaa Medium"/>
              </a:rPr>
              <a:t> </a:t>
            </a:r>
            <a:r>
              <a:rPr lang="en" sz="1100" b="1">
                <a:solidFill>
                  <a:srgbClr val="660000"/>
                </a:solidFill>
                <a:latin typeface="Comfortaa"/>
                <a:ea typeface="Comfortaa"/>
                <a:cs typeface="Comfortaa"/>
                <a:sym typeface="Comfortaa"/>
              </a:rPr>
              <a:t>Building segmentation and detection</a:t>
            </a:r>
            <a:r>
              <a:rPr lang="en" sz="1100">
                <a:solidFill>
                  <a:schemeClr val="dk1"/>
                </a:solidFill>
                <a:latin typeface="Comfortaa SemiBold"/>
                <a:ea typeface="Comfortaa SemiBold"/>
                <a:cs typeface="Comfortaa SemiBold"/>
                <a:sym typeface="Comfortaa SemiBold"/>
              </a:rPr>
              <a:t>, (ii)</a:t>
            </a:r>
            <a:r>
              <a:rPr lang="en" sz="1100">
                <a:solidFill>
                  <a:schemeClr val="dk1"/>
                </a:solidFill>
                <a:latin typeface="Comfortaa Medium"/>
                <a:ea typeface="Comfortaa Medium"/>
                <a:cs typeface="Comfortaa Medium"/>
                <a:sym typeface="Comfortaa Medium"/>
              </a:rPr>
              <a:t> </a:t>
            </a:r>
            <a:r>
              <a:rPr lang="en" sz="1100" b="1">
                <a:solidFill>
                  <a:srgbClr val="660000"/>
                </a:solidFill>
                <a:latin typeface="Comfortaa"/>
                <a:ea typeface="Comfortaa"/>
                <a:cs typeface="Comfortaa"/>
                <a:sym typeface="Comfortaa"/>
              </a:rPr>
              <a:t>Roof type classification and boundary detection</a:t>
            </a:r>
            <a:r>
              <a:rPr lang="en" sz="1100">
                <a:solidFill>
                  <a:schemeClr val="dk1"/>
                </a:solidFill>
                <a:latin typeface="Comfortaa SemiBold"/>
                <a:ea typeface="Comfortaa SemiBold"/>
                <a:cs typeface="Comfortaa SemiBold"/>
                <a:sym typeface="Comfortaa SemiBold"/>
              </a:rPr>
              <a:t>, and (iii)</a:t>
            </a:r>
            <a:r>
              <a:rPr lang="en" sz="1100">
                <a:solidFill>
                  <a:schemeClr val="dk1"/>
                </a:solidFill>
                <a:latin typeface="Comfortaa Medium"/>
                <a:ea typeface="Comfortaa Medium"/>
                <a:cs typeface="Comfortaa Medium"/>
                <a:sym typeface="Comfortaa Medium"/>
              </a:rPr>
              <a:t> </a:t>
            </a:r>
            <a:r>
              <a:rPr lang="en" sz="1100" b="1">
                <a:solidFill>
                  <a:srgbClr val="660000"/>
                </a:solidFill>
                <a:latin typeface="Comfortaa"/>
                <a:ea typeface="Comfortaa"/>
                <a:cs typeface="Comfortaa"/>
                <a:sym typeface="Comfortaa"/>
              </a:rPr>
              <a:t>PV module fitting</a:t>
            </a:r>
            <a:r>
              <a:rPr lang="en" sz="1100">
                <a:solidFill>
                  <a:schemeClr val="dk1"/>
                </a:solidFill>
                <a:latin typeface="Comfortaa Medium"/>
                <a:ea typeface="Comfortaa Medium"/>
                <a:cs typeface="Comfortaa Medium"/>
                <a:sym typeface="Comfortaa Medium"/>
              </a:rPr>
              <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The first module mainly emphasizes building detection and rooftop extraction from satellite images. </a:t>
            </a:r>
            <a:endParaRPr sz="1100">
              <a:solidFill>
                <a:schemeClr val="dk1"/>
              </a:solidFill>
              <a:latin typeface="Comfortaa SemiBold"/>
              <a:ea typeface="Comfortaa SemiBold"/>
              <a:cs typeface="Comfortaa SemiBold"/>
              <a:sym typeface="Comfortaa SemiBold"/>
            </a:endParaRPr>
          </a:p>
          <a:p>
            <a:pPr marL="914400" lvl="1" indent="-298450" algn="l" rtl="0">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The first stage of building segmentation includes two pre-processing steps: clipping satellite images and the accompanying ground truth masks, followed by scaling and normalization. </a:t>
            </a:r>
            <a:endParaRPr sz="1100">
              <a:solidFill>
                <a:schemeClr val="dk1"/>
              </a:solidFill>
              <a:latin typeface="Comfortaa SemiBold"/>
              <a:ea typeface="Comfortaa SemiBold"/>
              <a:cs typeface="Comfortaa SemiBold"/>
              <a:sym typeface="Comfortaa SemiBold"/>
            </a:endParaRPr>
          </a:p>
          <a:p>
            <a:pPr marL="914400" lvl="1" indent="-298450" algn="l" rtl="0">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The normalized images are then trained using the MultiRes UNet architecture for segmenting the buildings. </a:t>
            </a:r>
            <a:endParaRPr sz="1100">
              <a:solidFill>
                <a:schemeClr val="dk1"/>
              </a:solidFill>
              <a:latin typeface="Comfortaa SemiBold"/>
              <a:ea typeface="Comfortaa SemiBold"/>
              <a:cs typeface="Comfortaa SemiBold"/>
              <a:sym typeface="Comfortaa SemiBold"/>
            </a:endParaRPr>
          </a:p>
          <a:p>
            <a:pPr marL="914400" lvl="1"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Image processing techniques like finding contours, drawing bounding boxes and background subtraction are performed to extract the rooftops of buildings. </a:t>
            </a:r>
            <a:endParaRPr sz="1100">
              <a:solidFill>
                <a:schemeClr val="dk1"/>
              </a:solidFill>
              <a:latin typeface="Comfortaa SemiBold"/>
              <a:ea typeface="Comfortaa SemiBold"/>
              <a:cs typeface="Comfortaa SemiBold"/>
              <a:sym typeface="Comfortaa SemiBold"/>
            </a:endParaRPr>
          </a:p>
          <a:p>
            <a:pPr marL="0" lvl="0" indent="0" algn="l" rtl="0">
              <a:lnSpc>
                <a:spcPct val="115000"/>
              </a:lnSpc>
              <a:spcBef>
                <a:spcPts val="0"/>
              </a:spcBef>
              <a:spcAft>
                <a:spcPts val="0"/>
              </a:spcAft>
              <a:buNone/>
            </a:pPr>
            <a:endParaRPr sz="1100">
              <a:solidFill>
                <a:schemeClr val="dk1"/>
              </a:solidFill>
              <a:latin typeface="Comfortaa SemiBold"/>
              <a:ea typeface="Comfortaa SemiBold"/>
              <a:cs typeface="Comfortaa SemiBold"/>
              <a:sym typeface="Comfortaa SemiBold"/>
            </a:endParaRPr>
          </a:p>
          <a:p>
            <a:pPr marL="457200" lvl="0"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Second module focuses on roof type classification and boundary detection.</a:t>
            </a:r>
            <a:endParaRPr sz="1100">
              <a:solidFill>
                <a:schemeClr val="dk1"/>
              </a:solidFill>
              <a:latin typeface="Comfortaa SemiBold"/>
              <a:ea typeface="Comfortaa SemiBold"/>
              <a:cs typeface="Comfortaa SemiBold"/>
              <a:sym typeface="Comfortaa SemiBold"/>
            </a:endParaRPr>
          </a:p>
          <a:p>
            <a:pPr marL="914400" lvl="1"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 We manually label the extracted rooftops into 3 classes: Flat, Gable, Hip which are fed to four different models and a comparative analysis is made. </a:t>
            </a:r>
            <a:endParaRPr sz="1100">
              <a:solidFill>
                <a:schemeClr val="dk1"/>
              </a:solidFill>
              <a:latin typeface="Comfortaa SemiBold"/>
              <a:ea typeface="Comfortaa SemiBold"/>
              <a:cs typeface="Comfortaa SemiBold"/>
              <a:sym typeface="Comfortaa SemiBold"/>
            </a:endParaRPr>
          </a:p>
          <a:p>
            <a:pPr marL="914400" lvl="1"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Majority voting is used to combine predictions and improve classification accuracy.</a:t>
            </a:r>
            <a:endParaRPr sz="1100">
              <a:solidFill>
                <a:schemeClr val="dk1"/>
              </a:solidFill>
              <a:latin typeface="Comfortaa SemiBold"/>
              <a:ea typeface="Comfortaa SemiBold"/>
              <a:cs typeface="Comfortaa SemiBold"/>
              <a:sym typeface="Comfortaa SemiBold"/>
            </a:endParaRPr>
          </a:p>
          <a:p>
            <a:pPr marL="914400" lvl="1"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Following that, edge detection of rooftops takes place to mark boundaries on rooftops.</a:t>
            </a:r>
            <a:endParaRPr sz="1100">
              <a:solidFill>
                <a:schemeClr val="dk1"/>
              </a:solidFill>
              <a:latin typeface="Comfortaa SemiBold"/>
              <a:ea typeface="Comfortaa SemiBold"/>
              <a:cs typeface="Comfortaa SemiBold"/>
              <a:sym typeface="Comfortaa SemiBold"/>
            </a:endParaRPr>
          </a:p>
          <a:p>
            <a:pPr marL="0" lvl="0" indent="0" algn="l" rtl="0">
              <a:lnSpc>
                <a:spcPct val="115000"/>
              </a:lnSpc>
              <a:spcBef>
                <a:spcPts val="0"/>
              </a:spcBef>
              <a:spcAft>
                <a:spcPts val="0"/>
              </a:spcAft>
              <a:buNone/>
            </a:pPr>
            <a:endParaRPr sz="1100">
              <a:solidFill>
                <a:schemeClr val="dk1"/>
              </a:solidFill>
              <a:latin typeface="Comfortaa SemiBold"/>
              <a:ea typeface="Comfortaa SemiBold"/>
              <a:cs typeface="Comfortaa SemiBold"/>
              <a:sym typeface="Comfortaa SemiBold"/>
            </a:endParaRPr>
          </a:p>
          <a:p>
            <a:pPr marL="457200" lvl="0" indent="-298450" algn="l"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The final module resorts to providing a simulation of modular layout of PV panels fitted on top of roofs.</a:t>
            </a:r>
            <a:endParaRPr sz="1100">
              <a:solidFill>
                <a:schemeClr val="dk1"/>
              </a:solidFill>
              <a:latin typeface="Comfortaa SemiBold"/>
              <a:ea typeface="Comfortaa SemiBold"/>
              <a:cs typeface="Comfortaa SemiBold"/>
              <a:sym typeface="Comfortaa SemiBold"/>
            </a:endParaRPr>
          </a:p>
        </p:txBody>
      </p:sp>
      <p:sp>
        <p:nvSpPr>
          <p:cNvPr id="125" name="Google Shape;125;p23"/>
          <p:cNvSpPr txBox="1"/>
          <p:nvPr/>
        </p:nvSpPr>
        <p:spPr>
          <a:xfrm>
            <a:off x="1398800" y="21720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OVERALL ARCHITECTURE</a:t>
            </a:r>
            <a:endParaRPr sz="1600" b="1">
              <a:solidFill>
                <a:srgbClr val="660000"/>
              </a:solidFill>
              <a:latin typeface="Comfortaa"/>
              <a:ea typeface="Comfortaa"/>
              <a:cs typeface="Comfortaa"/>
              <a:sym typeface="Comforta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p:nvPr/>
        </p:nvSpPr>
        <p:spPr>
          <a:xfrm>
            <a:off x="1398800" y="37360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LIST OF MODULES</a:t>
            </a:r>
            <a:endParaRPr sz="1600" b="1">
              <a:solidFill>
                <a:srgbClr val="660000"/>
              </a:solidFill>
              <a:latin typeface="Comfortaa"/>
              <a:ea typeface="Comfortaa"/>
              <a:cs typeface="Comfortaa"/>
              <a:sym typeface="Comfortaa"/>
            </a:endParaRPr>
          </a:p>
        </p:txBody>
      </p:sp>
      <p:sp>
        <p:nvSpPr>
          <p:cNvPr id="131" name="Google Shape;131;p24"/>
          <p:cNvSpPr txBox="1"/>
          <p:nvPr/>
        </p:nvSpPr>
        <p:spPr>
          <a:xfrm>
            <a:off x="1442275" y="1303275"/>
            <a:ext cx="61227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Comfortaa"/>
                <a:ea typeface="Comfortaa"/>
                <a:cs typeface="Comfortaa"/>
                <a:sym typeface="Comfortaa"/>
              </a:rPr>
              <a:t>MODULE 1: BUILDING DETECTION</a:t>
            </a:r>
            <a:endParaRPr sz="1500" b="1">
              <a:latin typeface="Comfortaa"/>
              <a:ea typeface="Comfortaa"/>
              <a:cs typeface="Comfortaa"/>
              <a:sym typeface="Comfortaa"/>
            </a:endParaRPr>
          </a:p>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MODULE II: ROOF TYPE CLASSIFICATION AND BOUNDARY DETECTION</a:t>
            </a:r>
            <a:endParaRPr sz="1500" b="1">
              <a:latin typeface="Comfortaa"/>
              <a:ea typeface="Comfortaa"/>
              <a:cs typeface="Comfortaa"/>
              <a:sym typeface="Comfortaa"/>
            </a:endParaRPr>
          </a:p>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MODULE III: MAXIMAL FITTING ALGORITHM</a:t>
            </a:r>
            <a:endParaRPr sz="15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p:nvPr/>
        </p:nvSpPr>
        <p:spPr>
          <a:xfrm>
            <a:off x="338825" y="161100"/>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660000"/>
                </a:solidFill>
                <a:latin typeface="Comfortaa"/>
                <a:ea typeface="Comfortaa"/>
                <a:cs typeface="Comfortaa"/>
                <a:sym typeface="Comfortaa"/>
              </a:rPr>
              <a:t>MODULE DESIGN</a:t>
            </a:r>
            <a:endParaRPr sz="1600" b="1">
              <a:solidFill>
                <a:srgbClr val="660000"/>
              </a:solidFill>
              <a:latin typeface="Comfortaa"/>
              <a:ea typeface="Comfortaa"/>
              <a:cs typeface="Comfortaa"/>
              <a:sym typeface="Comfortaa"/>
            </a:endParaRPr>
          </a:p>
        </p:txBody>
      </p:sp>
      <p:sp>
        <p:nvSpPr>
          <p:cNvPr id="137" name="Google Shape;137;p25"/>
          <p:cNvSpPr txBox="1"/>
          <p:nvPr/>
        </p:nvSpPr>
        <p:spPr>
          <a:xfrm>
            <a:off x="338825" y="771050"/>
            <a:ext cx="50826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660000"/>
                </a:solidFill>
                <a:latin typeface="Comfortaa"/>
                <a:ea typeface="Comfortaa"/>
                <a:cs typeface="Comfortaa"/>
                <a:sym typeface="Comfortaa"/>
              </a:rPr>
              <a:t>MODULE I: BUILDING DETECTION</a:t>
            </a:r>
            <a:endParaRPr b="1" u="sng">
              <a:solidFill>
                <a:srgbClr val="660000"/>
              </a:solidFill>
              <a:latin typeface="Comfortaa"/>
              <a:ea typeface="Comfortaa"/>
              <a:cs typeface="Comfortaa"/>
              <a:sym typeface="Comfortaa"/>
            </a:endParaRPr>
          </a:p>
          <a:p>
            <a:pPr marL="0" lvl="0" indent="0" algn="l" rtl="0">
              <a:spcBef>
                <a:spcPts val="0"/>
              </a:spcBef>
              <a:spcAft>
                <a:spcPts val="0"/>
              </a:spcAft>
              <a:buNone/>
            </a:pPr>
            <a:endParaRPr b="1">
              <a:latin typeface="Times New Roman"/>
              <a:ea typeface="Times New Roman"/>
              <a:cs typeface="Times New Roman"/>
              <a:sym typeface="Times New Roman"/>
            </a:endParaRPr>
          </a:p>
          <a:p>
            <a:pPr marL="0" lvl="0" indent="0" algn="l" rtl="0">
              <a:spcBef>
                <a:spcPts val="0"/>
              </a:spcBef>
              <a:spcAft>
                <a:spcPts val="0"/>
              </a:spcAft>
              <a:buNone/>
            </a:pPr>
            <a:r>
              <a:rPr lang="en" sz="1300" b="1">
                <a:solidFill>
                  <a:srgbClr val="660000"/>
                </a:solidFill>
                <a:latin typeface="Comfortaa"/>
                <a:ea typeface="Comfortaa"/>
                <a:cs typeface="Comfortaa"/>
                <a:sym typeface="Comfortaa"/>
              </a:rPr>
              <a:t>INPUT:</a:t>
            </a:r>
            <a:r>
              <a:rPr lang="en" sz="1300" b="1">
                <a:latin typeface="Times New Roman"/>
                <a:ea typeface="Times New Roman"/>
                <a:cs typeface="Times New Roman"/>
                <a:sym typeface="Times New Roman"/>
              </a:rPr>
              <a:t> </a:t>
            </a:r>
            <a:r>
              <a:rPr lang="en" sz="1300" b="1">
                <a:latin typeface="Comfortaa"/>
                <a:ea typeface="Comfortaa"/>
                <a:cs typeface="Comfortaa"/>
                <a:sym typeface="Comfortaa"/>
              </a:rPr>
              <a:t>AIRS Dataset </a:t>
            </a:r>
            <a:endParaRPr sz="1300" b="1">
              <a:latin typeface="Comfortaa"/>
              <a:ea typeface="Comfortaa"/>
              <a:cs typeface="Comfortaa"/>
              <a:sym typeface="Comfortaa"/>
            </a:endParaRPr>
          </a:p>
          <a:p>
            <a:pPr marL="0" lvl="0" indent="0" algn="l" rtl="0">
              <a:spcBef>
                <a:spcPts val="0"/>
              </a:spcBef>
              <a:spcAft>
                <a:spcPts val="0"/>
              </a:spcAft>
              <a:buNone/>
            </a:pPr>
            <a:r>
              <a:rPr lang="en" sz="1300" b="1">
                <a:solidFill>
                  <a:srgbClr val="660000"/>
                </a:solidFill>
                <a:latin typeface="Comfortaa"/>
                <a:ea typeface="Comfortaa"/>
                <a:cs typeface="Comfortaa"/>
                <a:sym typeface="Comfortaa"/>
              </a:rPr>
              <a:t>OUTPUT:</a:t>
            </a:r>
            <a:r>
              <a:rPr lang="en" sz="1300" b="1">
                <a:latin typeface="Times New Roman"/>
                <a:ea typeface="Times New Roman"/>
                <a:cs typeface="Times New Roman"/>
                <a:sym typeface="Times New Roman"/>
              </a:rPr>
              <a:t> </a:t>
            </a:r>
            <a:r>
              <a:rPr lang="en" sz="1300" b="1">
                <a:latin typeface="Comfortaa"/>
                <a:ea typeface="Comfortaa"/>
                <a:cs typeface="Comfortaa"/>
                <a:sym typeface="Comfortaa"/>
              </a:rPr>
              <a:t>Rooftops of different buildings</a:t>
            </a:r>
            <a:endParaRPr sz="1300" b="1">
              <a:latin typeface="Comfortaa"/>
              <a:ea typeface="Comfortaa"/>
              <a:cs typeface="Comfortaa"/>
              <a:sym typeface="Comfortaa"/>
            </a:endParaRPr>
          </a:p>
          <a:p>
            <a:pPr marL="0" lvl="0" indent="0" algn="l" rtl="0">
              <a:spcBef>
                <a:spcPts val="0"/>
              </a:spcBef>
              <a:spcAft>
                <a:spcPts val="0"/>
              </a:spcAft>
              <a:buNone/>
            </a:pPr>
            <a:endParaRPr sz="1200" b="1">
              <a:latin typeface="Times New Roman"/>
              <a:ea typeface="Times New Roman"/>
              <a:cs typeface="Times New Roman"/>
              <a:sym typeface="Times New Roman"/>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involves </a:t>
            </a:r>
            <a:r>
              <a:rPr lang="en" sz="1100" b="1">
                <a:latin typeface="Comfortaa"/>
                <a:ea typeface="Comfortaa"/>
                <a:cs typeface="Comfortaa"/>
                <a:sym typeface="Comfortaa"/>
              </a:rPr>
              <a:t>pre-processing</a:t>
            </a:r>
            <a:r>
              <a:rPr lang="en" sz="1100">
                <a:latin typeface="Comfortaa Medium"/>
                <a:ea typeface="Comfortaa Medium"/>
                <a:cs typeface="Comfortaa Medium"/>
                <a:sym typeface="Comfortaa Medium"/>
              </a:rPr>
              <a:t> with clipping of large aerial images into smaller tiles and performing resizing and normalization.</a:t>
            </a:r>
            <a:endParaRPr sz="1100">
              <a:latin typeface="Comfortaa Medium"/>
              <a:ea typeface="Comfortaa Medium"/>
              <a:cs typeface="Comfortaa Medium"/>
              <a:sym typeface="Comfortaa Medium"/>
            </a:endParaRPr>
          </a:p>
          <a:p>
            <a:pPr marL="457200" lvl="0" indent="0" algn="l" rtl="0">
              <a:spcBef>
                <a:spcPts val="0"/>
              </a:spcBef>
              <a:spcAft>
                <a:spcPts val="0"/>
              </a:spcAft>
              <a:buNone/>
            </a:pPr>
            <a:r>
              <a:rPr lang="en" sz="1100" b="1">
                <a:latin typeface="Comfortaa"/>
                <a:ea typeface="Comfortaa"/>
                <a:cs typeface="Comfortaa"/>
                <a:sym typeface="Comfortaa"/>
              </a:rPr>
              <a:t>Input: Aerial images .</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Smaller patches of normalized images.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Following this, the </a:t>
            </a:r>
            <a:r>
              <a:rPr lang="en" sz="1100" b="1">
                <a:latin typeface="Comfortaa"/>
                <a:ea typeface="Comfortaa"/>
                <a:cs typeface="Comfortaa"/>
                <a:sym typeface="Comfortaa"/>
              </a:rPr>
              <a:t>MultiRes UNet architecture</a:t>
            </a:r>
            <a:r>
              <a:rPr lang="en" sz="1100">
                <a:latin typeface="Comfortaa Medium"/>
                <a:ea typeface="Comfortaa Medium"/>
                <a:cs typeface="Comfortaa Medium"/>
                <a:sym typeface="Comfortaa Medium"/>
              </a:rPr>
              <a:t> is implemented.</a:t>
            </a:r>
            <a:endParaRPr sz="1100">
              <a:latin typeface="Comfortaa Medium"/>
              <a:ea typeface="Comfortaa Medium"/>
              <a:cs typeface="Comfortaa Medium"/>
              <a:sym typeface="Comfortaa Medium"/>
            </a:endParaRPr>
          </a:p>
          <a:p>
            <a:pPr marL="457200" lvl="0" indent="0" algn="l" rtl="0">
              <a:spcBef>
                <a:spcPts val="0"/>
              </a:spcBef>
              <a:spcAft>
                <a:spcPts val="0"/>
              </a:spcAft>
              <a:buNone/>
            </a:pPr>
            <a:r>
              <a:rPr lang="en" sz="1100" b="1">
                <a:latin typeface="Comfortaa"/>
                <a:ea typeface="Comfortaa"/>
                <a:cs typeface="Comfortaa"/>
                <a:sym typeface="Comfortaa"/>
              </a:rPr>
              <a:t>Input: Ground truth mask patches and aerial image patches for training.</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Trained model with binary mask for buildings</a:t>
            </a:r>
            <a:endParaRPr sz="1100" b="1">
              <a:latin typeface="Comfortaa"/>
              <a:ea typeface="Comfortaa"/>
              <a:cs typeface="Comfortaa"/>
              <a:sym typeface="Comfortaa"/>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lang="en" sz="1100" b="1">
                <a:latin typeface="Comfortaa"/>
                <a:ea typeface="Comfortaa"/>
                <a:cs typeface="Comfortaa"/>
                <a:sym typeface="Comfortaa"/>
              </a:rPr>
              <a:t>background subtraction</a:t>
            </a:r>
            <a:r>
              <a:rPr lang="en" sz="1100">
                <a:latin typeface="Comfortaa Medium"/>
                <a:ea typeface="Comfortaa Medium"/>
                <a:cs typeface="Comfortaa Medium"/>
                <a:sym typeface="Comfortaa Medium"/>
              </a:rPr>
              <a:t>.</a:t>
            </a:r>
            <a:endParaRPr sz="1100">
              <a:latin typeface="Comfortaa Medium"/>
              <a:ea typeface="Comfortaa Medium"/>
              <a:cs typeface="Comfortaa Medium"/>
              <a:sym typeface="Comfortaa Medium"/>
            </a:endParaRPr>
          </a:p>
          <a:p>
            <a:pPr marL="0" lvl="0" indent="457200" algn="l" rtl="0">
              <a:spcBef>
                <a:spcPts val="0"/>
              </a:spcBef>
              <a:spcAft>
                <a:spcPts val="0"/>
              </a:spcAft>
              <a:buNone/>
            </a:pPr>
            <a:r>
              <a:rPr lang="en" sz="1100">
                <a:latin typeface="Comfortaa Medium"/>
                <a:ea typeface="Comfortaa Medium"/>
                <a:cs typeface="Comfortaa Medium"/>
                <a:sym typeface="Comfortaa Medium"/>
              </a:rPr>
              <a:t>I</a:t>
            </a:r>
            <a:r>
              <a:rPr lang="en" sz="1100" b="1">
                <a:latin typeface="Comfortaa"/>
                <a:ea typeface="Comfortaa"/>
                <a:cs typeface="Comfortaa"/>
                <a:sym typeface="Comfortaa"/>
              </a:rPr>
              <a:t>nput: Binary mask of buildings.</a:t>
            </a:r>
            <a:endParaRPr sz="1100" b="1">
              <a:latin typeface="Comfortaa"/>
              <a:ea typeface="Comfortaa"/>
              <a:cs typeface="Comfortaa"/>
              <a:sym typeface="Comfortaa"/>
            </a:endParaRPr>
          </a:p>
          <a:p>
            <a:pPr marL="0" lvl="0" indent="0" algn="l" rtl="0">
              <a:spcBef>
                <a:spcPts val="0"/>
              </a:spcBef>
              <a:spcAft>
                <a:spcPts val="0"/>
              </a:spcAft>
              <a:buNone/>
            </a:pPr>
            <a:r>
              <a:rPr lang="en" sz="1100" b="1">
                <a:latin typeface="Comfortaa"/>
                <a:ea typeface="Comfortaa"/>
                <a:cs typeface="Comfortaa"/>
                <a:sym typeface="Comfortaa"/>
              </a:rPr>
              <a:t>	Output: Rooftops of different buildings.</a:t>
            </a:r>
            <a:endParaRPr sz="1100" b="1">
              <a:latin typeface="Comfortaa"/>
              <a:ea typeface="Comfortaa"/>
              <a:cs typeface="Comfortaa"/>
              <a:sym typeface="Comfortaa"/>
            </a:endParaRPr>
          </a:p>
        </p:txBody>
      </p:sp>
      <p:pic>
        <p:nvPicPr>
          <p:cNvPr id="138" name="Google Shape;138;p25"/>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p:nvPr/>
        </p:nvSpPr>
        <p:spPr>
          <a:xfrm>
            <a:off x="364900" y="165075"/>
            <a:ext cx="18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PSEUDO-CODE</a:t>
            </a:r>
            <a:endParaRPr b="1">
              <a:solidFill>
                <a:srgbClr val="660000"/>
              </a:solidFill>
              <a:latin typeface="Comfortaa"/>
              <a:ea typeface="Comfortaa"/>
              <a:cs typeface="Comfortaa"/>
              <a:sym typeface="Comfortaa"/>
            </a:endParaRPr>
          </a:p>
        </p:txBody>
      </p:sp>
      <p:sp>
        <p:nvSpPr>
          <p:cNvPr id="144" name="Google Shape;144;p26"/>
          <p:cNvSpPr txBox="1"/>
          <p:nvPr/>
        </p:nvSpPr>
        <p:spPr>
          <a:xfrm>
            <a:off x="364900" y="565275"/>
            <a:ext cx="4057500" cy="45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b="1">
                <a:solidFill>
                  <a:schemeClr val="dk1"/>
                </a:solidFill>
                <a:latin typeface="Comfortaa"/>
                <a:ea typeface="Comfortaa"/>
                <a:cs typeface="Comfortaa"/>
                <a:sym typeface="Comfortaa"/>
              </a:rPr>
              <a:t>Begin</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a:t>
            </a:r>
            <a:r>
              <a:rPr lang="en" sz="1050" b="1">
                <a:solidFill>
                  <a:srgbClr val="660000"/>
                </a:solidFill>
                <a:latin typeface="Comfortaa"/>
                <a:ea typeface="Comfortaa"/>
                <a:cs typeface="Comfortaa"/>
                <a:sym typeface="Comfortaa"/>
              </a:rPr>
              <a:t> </a:t>
            </a:r>
            <a:r>
              <a:rPr lang="en" sz="1050" b="1" u="sng">
                <a:solidFill>
                  <a:srgbClr val="660000"/>
                </a:solidFill>
                <a:latin typeface="Comfortaa"/>
                <a:ea typeface="Comfortaa"/>
                <a:cs typeface="Comfortaa"/>
                <a:sym typeface="Comfortaa"/>
              </a:rPr>
              <a:t>Pre-Processing</a:t>
            </a:r>
            <a:endParaRPr sz="1050" b="1" u="sng">
              <a:solidFill>
                <a:srgbClr val="660000"/>
              </a:solidFill>
              <a:latin typeface="Comfortaa"/>
              <a:ea typeface="Comfortaa"/>
              <a:cs typeface="Comfortaa"/>
              <a:sym typeface="Comfortaa"/>
            </a:endParaRPr>
          </a:p>
          <a:p>
            <a:pPr marL="0" lvl="0" indent="0" algn="l" rtl="0">
              <a:spcBef>
                <a:spcPts val="0"/>
              </a:spcBef>
              <a:spcAft>
                <a:spcPts val="0"/>
              </a:spcAft>
              <a:buNone/>
            </a:pPr>
            <a:endParaRPr sz="1050" b="1" u="sng">
              <a:solidFill>
                <a:srgbClr val="660000"/>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a. Get the original dimensions and the dimensions,</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stride of smaller patches.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b. Find overlapping areas. overlapping := (size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stride) - 1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c. for i in range (orig_shape / stride - overlapping):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d. Crop from i*stride:i*stride+size,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j*stride:j*stride+size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e. Perform resizing and normalization.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a:t>
            </a:r>
            <a:r>
              <a:rPr lang="en" sz="1050" b="1" u="sng">
                <a:solidFill>
                  <a:srgbClr val="660000"/>
                </a:solidFill>
                <a:latin typeface="Comfortaa"/>
                <a:ea typeface="Comfortaa"/>
                <a:cs typeface="Comfortaa"/>
                <a:sym typeface="Comfortaa"/>
              </a:rPr>
              <a:t>Training the MultiRes UNet Architecture</a:t>
            </a:r>
            <a:r>
              <a:rPr lang="en" sz="1050" b="1" u="sng">
                <a:solidFill>
                  <a:schemeClr val="dk1"/>
                </a:solidFill>
                <a:latin typeface="Comfortaa"/>
                <a:ea typeface="Comfortaa"/>
                <a:cs typeface="Comfortaa"/>
                <a:sym typeface="Comfortaa"/>
              </a:rPr>
              <a:t> </a:t>
            </a:r>
            <a:endParaRPr sz="1050" b="1" u="sng">
              <a:solidFill>
                <a:schemeClr val="dk1"/>
              </a:solidFill>
              <a:latin typeface="Comfortaa"/>
              <a:ea typeface="Comfortaa"/>
              <a:cs typeface="Comfortaa"/>
              <a:sym typeface="Comfortaa"/>
            </a:endParaRPr>
          </a:p>
          <a:p>
            <a:pPr marL="0" lvl="0" indent="0" algn="l" rtl="0">
              <a:spcBef>
                <a:spcPts val="0"/>
              </a:spcBef>
              <a:spcAft>
                <a:spcPts val="0"/>
              </a:spcAft>
              <a:buNone/>
            </a:pPr>
            <a:endParaRPr sz="1050" b="1" u="sng">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f. Split dataset into train - 1548 images, validation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72 &amp; testing - 144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g. Define the MultiRes model.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h. do: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i. Tweak hyperparameters: (lr, batch size, epochs,</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optimizer, loss).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ii. Train the model.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iii. Plot graphs and check on validation data.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i. while (find the best model)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j. Save weights for the</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r>
              <a:rPr lang="en" sz="1050" b="1">
                <a:solidFill>
                  <a:schemeClr val="dk1"/>
                </a:solidFill>
                <a:latin typeface="Comfortaa"/>
                <a:ea typeface="Comfortaa"/>
                <a:cs typeface="Comfortaa"/>
                <a:sym typeface="Comfortaa"/>
              </a:rPr>
              <a:t>       best model. </a:t>
            </a:r>
            <a:endParaRPr sz="1050" b="1">
              <a:solidFill>
                <a:schemeClr val="dk1"/>
              </a:solidFill>
              <a:latin typeface="Comfortaa"/>
              <a:ea typeface="Comfortaa"/>
              <a:cs typeface="Comfortaa"/>
              <a:sym typeface="Comfortaa"/>
            </a:endParaRPr>
          </a:p>
          <a:p>
            <a:pPr marL="0" lvl="0" indent="0" algn="l" rtl="0">
              <a:spcBef>
                <a:spcPts val="0"/>
              </a:spcBef>
              <a:spcAft>
                <a:spcPts val="0"/>
              </a:spcAft>
              <a:buNone/>
            </a:pPr>
            <a:endParaRPr sz="1050">
              <a:solidFill>
                <a:schemeClr val="dk1"/>
              </a:solidFill>
              <a:latin typeface="Comfortaa Medium"/>
              <a:ea typeface="Comfortaa Medium"/>
              <a:cs typeface="Comfortaa Medium"/>
              <a:sym typeface="Comfortaa Medium"/>
            </a:endParaRPr>
          </a:p>
        </p:txBody>
      </p:sp>
      <p:sp>
        <p:nvSpPr>
          <p:cNvPr id="145" name="Google Shape;145;p26"/>
          <p:cNvSpPr txBox="1"/>
          <p:nvPr/>
        </p:nvSpPr>
        <p:spPr>
          <a:xfrm>
            <a:off x="4814700" y="719175"/>
            <a:ext cx="40002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b="1" u="sng">
                <a:solidFill>
                  <a:schemeClr val="lt1"/>
                </a:solidFill>
                <a:latin typeface="Comfortaa"/>
                <a:ea typeface="Comfortaa"/>
                <a:cs typeface="Comfortaa"/>
                <a:sym typeface="Comfortaa"/>
              </a:rPr>
              <a:t>Background Subtraction</a:t>
            </a:r>
            <a:endParaRPr sz="1100" b="1" u="sng">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k. Convert RGB to grayscale.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l . Find contours. m. Find the bounding box</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coordinates := (x, y), (x+w, y), (x, y+h), (x+w, y+h)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n. Perform color filling.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o. Remove background from foreground</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buildings.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End </a:t>
            </a:r>
            <a:endParaRPr sz="12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p:nvPr/>
        </p:nvSpPr>
        <p:spPr>
          <a:xfrm>
            <a:off x="5293975" y="108900"/>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660000"/>
                </a:solidFill>
                <a:latin typeface="Comfortaa"/>
                <a:ea typeface="Comfortaa"/>
                <a:cs typeface="Comfortaa"/>
                <a:sym typeface="Comfortaa"/>
              </a:rPr>
              <a:t>MODULE DESIGN</a:t>
            </a:r>
            <a:endParaRPr sz="1600" b="1">
              <a:solidFill>
                <a:srgbClr val="660000"/>
              </a:solidFill>
              <a:latin typeface="Comfortaa"/>
              <a:ea typeface="Comfortaa"/>
              <a:cs typeface="Comfortaa"/>
              <a:sym typeface="Comfortaa"/>
            </a:endParaRPr>
          </a:p>
        </p:txBody>
      </p:sp>
      <p:sp>
        <p:nvSpPr>
          <p:cNvPr id="151" name="Google Shape;151;p27"/>
          <p:cNvSpPr txBox="1"/>
          <p:nvPr/>
        </p:nvSpPr>
        <p:spPr>
          <a:xfrm>
            <a:off x="3764475" y="540000"/>
            <a:ext cx="5288700" cy="409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solidFill>
                  <a:srgbClr val="660000"/>
                </a:solidFill>
                <a:latin typeface="Comfortaa"/>
                <a:ea typeface="Comfortaa"/>
                <a:cs typeface="Comfortaa"/>
                <a:sym typeface="Comfortaa"/>
              </a:rPr>
              <a:t>MODULE II: ROOF TYPE CLASSIFICATION &amp; BOUNDARY DETECTION</a:t>
            </a:r>
            <a:endParaRPr sz="1300" b="1" u="sng">
              <a:solidFill>
                <a:srgbClr val="660000"/>
              </a:solidFill>
              <a:latin typeface="Comfortaa"/>
              <a:ea typeface="Comfortaa"/>
              <a:cs typeface="Comfortaa"/>
              <a:sym typeface="Comfortaa"/>
            </a:endParaRPr>
          </a:p>
          <a:p>
            <a:pPr marL="0" lvl="0" indent="0" algn="l" rtl="0">
              <a:spcBef>
                <a:spcPts val="0"/>
              </a:spcBef>
              <a:spcAft>
                <a:spcPts val="0"/>
              </a:spcAft>
              <a:buNone/>
            </a:pPr>
            <a:endParaRPr sz="1300">
              <a:latin typeface="Comfortaa Medium"/>
              <a:ea typeface="Comfortaa Medium"/>
              <a:cs typeface="Comfortaa Medium"/>
              <a:sym typeface="Comfortaa Medium"/>
            </a:endParaRPr>
          </a:p>
          <a:p>
            <a:pPr marL="0" lvl="0" indent="0" algn="l" rtl="0">
              <a:spcBef>
                <a:spcPts val="0"/>
              </a:spcBef>
              <a:spcAft>
                <a:spcPts val="0"/>
              </a:spcAft>
              <a:buNone/>
            </a:pPr>
            <a:r>
              <a:rPr lang="en" sz="1300" b="1">
                <a:solidFill>
                  <a:srgbClr val="660000"/>
                </a:solidFill>
                <a:latin typeface="Comfortaa"/>
                <a:ea typeface="Comfortaa"/>
                <a:cs typeface="Comfortaa"/>
                <a:sym typeface="Comfortaa"/>
              </a:rPr>
              <a:t>INPUT:</a:t>
            </a:r>
            <a:r>
              <a:rPr lang="en" sz="1300" b="1">
                <a:latin typeface="Comfortaa"/>
                <a:ea typeface="Comfortaa"/>
                <a:cs typeface="Comfortaa"/>
                <a:sym typeface="Comfortaa"/>
              </a:rPr>
              <a:t> Extracted rooftops.</a:t>
            </a:r>
            <a:endParaRPr sz="1300" b="1">
              <a:latin typeface="Comfortaa"/>
              <a:ea typeface="Comfortaa"/>
              <a:cs typeface="Comfortaa"/>
              <a:sym typeface="Comfortaa"/>
            </a:endParaRPr>
          </a:p>
          <a:p>
            <a:pPr marL="0" lvl="0" indent="0" algn="l" rtl="0">
              <a:spcBef>
                <a:spcPts val="0"/>
              </a:spcBef>
              <a:spcAft>
                <a:spcPts val="0"/>
              </a:spcAft>
              <a:buNone/>
            </a:pPr>
            <a:r>
              <a:rPr lang="en" sz="1300" b="1">
                <a:solidFill>
                  <a:srgbClr val="660000"/>
                </a:solidFill>
                <a:latin typeface="Comfortaa"/>
                <a:ea typeface="Comfortaa"/>
                <a:cs typeface="Comfortaa"/>
                <a:sym typeface="Comfortaa"/>
              </a:rPr>
              <a:t>OUTPUT:</a:t>
            </a:r>
            <a:r>
              <a:rPr lang="en" sz="1300" b="1">
                <a:latin typeface="Comfortaa"/>
                <a:ea typeface="Comfortaa"/>
                <a:cs typeface="Comfortaa"/>
                <a:sym typeface="Comfortaa"/>
              </a:rPr>
              <a:t> Classified roof type with edge detected rooftop.</a:t>
            </a:r>
            <a:endParaRPr sz="1300" b="1">
              <a:latin typeface="Comfortaa"/>
              <a:ea typeface="Comfortaa"/>
              <a:cs typeface="Comfortaa"/>
              <a:sym typeface="Comfortaa"/>
            </a:endParaRPr>
          </a:p>
          <a:p>
            <a:pPr marL="0" lvl="0" indent="0" algn="l" rtl="0">
              <a:spcBef>
                <a:spcPts val="0"/>
              </a:spcBef>
              <a:spcAft>
                <a:spcPts val="0"/>
              </a:spcAft>
              <a:buNone/>
            </a:pPr>
            <a:r>
              <a:rPr lang="en" sz="1300">
                <a:latin typeface="Comfortaa Medium"/>
                <a:ea typeface="Comfortaa Medium"/>
                <a:cs typeface="Comfortaa Medium"/>
                <a:sym typeface="Comfortaa Medium"/>
              </a:rPr>
              <a:t> </a:t>
            </a:r>
            <a:endParaRPr sz="1300">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is </a:t>
            </a:r>
            <a:r>
              <a:rPr lang="en" sz="1100" b="1">
                <a:latin typeface="Comfortaa"/>
                <a:ea typeface="Comfortaa"/>
                <a:cs typeface="Comfortaa"/>
                <a:sym typeface="Comfortaa"/>
              </a:rPr>
              <a:t>manually labeling</a:t>
            </a:r>
            <a:r>
              <a:rPr lang="en" sz="1100">
                <a:latin typeface="Comfortaa Medium"/>
                <a:ea typeface="Comfortaa Medium"/>
                <a:cs typeface="Comfortaa Medium"/>
                <a:sym typeface="Comfortaa Medium"/>
              </a:rPr>
              <a:t> the rooftops into 3 different classes - Flat, Gable, Hip. </a:t>
            </a:r>
            <a:endParaRPr sz="1100">
              <a:latin typeface="Comfortaa Medium"/>
              <a:ea typeface="Comfortaa Medium"/>
              <a:cs typeface="Comfortaa Medium"/>
              <a:sym typeface="Comfortaa Medium"/>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This is followed by </a:t>
            </a:r>
            <a:r>
              <a:rPr lang="en" sz="1100" b="1">
                <a:latin typeface="Comfortaa"/>
                <a:ea typeface="Comfortaa"/>
                <a:cs typeface="Comfortaa"/>
                <a:sym typeface="Comfortaa"/>
              </a:rPr>
              <a:t>data augmentation</a:t>
            </a:r>
            <a:r>
              <a:rPr lang="en" sz="1100">
                <a:latin typeface="Comfortaa Medium"/>
                <a:ea typeface="Comfortaa Medium"/>
                <a:cs typeface="Comfortaa Medium"/>
                <a:sym typeface="Comfortaa Medium"/>
              </a:rPr>
              <a:t> with rotation, flipping and shifting as transformations. </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Comfortaa Medium"/>
              <a:buChar char="★"/>
            </a:pPr>
            <a:r>
              <a:rPr lang="en" sz="1100">
                <a:latin typeface="Comfortaa Medium"/>
                <a:ea typeface="Comfortaa Medium"/>
                <a:cs typeface="Comfortaa Medium"/>
                <a:sym typeface="Comfortaa Medium"/>
              </a:rPr>
              <a:t>Following this, we try 4 different models - customized CNN, ResNet50, EfficientNetB4 and VGG16 perform </a:t>
            </a:r>
            <a:r>
              <a:rPr lang="en" sz="1100" b="1">
                <a:latin typeface="Comfortaa"/>
                <a:ea typeface="Comfortaa"/>
                <a:cs typeface="Comfortaa"/>
                <a:sym typeface="Comfortaa"/>
              </a:rPr>
              <a:t>majority voting</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Input: Rooftops with labels.</a:t>
            </a:r>
            <a:endParaRPr sz="1100" b="1">
              <a:latin typeface="Comfortaa"/>
              <a:ea typeface="Comfortaa"/>
              <a:cs typeface="Comfortaa"/>
              <a:sym typeface="Comfortaa"/>
            </a:endParaRPr>
          </a:p>
          <a:p>
            <a:pPr marL="457200" lvl="0" indent="0" algn="l" rtl="0">
              <a:spcBef>
                <a:spcPts val="0"/>
              </a:spcBef>
              <a:spcAft>
                <a:spcPts val="0"/>
              </a:spcAft>
              <a:buNone/>
            </a:pPr>
            <a:r>
              <a:rPr lang="en" sz="1100" b="1">
                <a:latin typeface="Comfortaa"/>
                <a:ea typeface="Comfortaa"/>
                <a:cs typeface="Comfortaa"/>
                <a:sym typeface="Comfortaa"/>
              </a:rPr>
              <a:t>Output: Classified rooftop type.</a:t>
            </a:r>
            <a:endParaRPr sz="1100" b="1">
              <a:latin typeface="Comfortaa"/>
              <a:ea typeface="Comfortaa"/>
              <a:cs typeface="Comfortaa"/>
              <a:sym typeface="Comfortaa"/>
            </a:endParaRPr>
          </a:p>
          <a:p>
            <a:pPr marL="457200" lvl="0" indent="0" algn="l" rtl="0">
              <a:spcBef>
                <a:spcPts val="0"/>
              </a:spcBef>
              <a:spcAft>
                <a:spcPts val="0"/>
              </a:spcAft>
              <a:buNone/>
            </a:pPr>
            <a:endParaRPr sz="1100">
              <a:latin typeface="Comfortaa Medium"/>
              <a:ea typeface="Comfortaa Medium"/>
              <a:cs typeface="Comfortaa Medium"/>
              <a:sym typeface="Comfortaa Medium"/>
            </a:endParaRPr>
          </a:p>
          <a:p>
            <a:pPr marL="457200" lvl="0" indent="-298450" algn="l" rtl="0">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lang="en" sz="1100" b="1">
                <a:latin typeface="Comfortaa"/>
                <a:ea typeface="Comfortaa"/>
                <a:cs typeface="Comfortaa"/>
                <a:sym typeface="Comfortaa"/>
              </a:rPr>
              <a:t>boundary detection</a:t>
            </a:r>
            <a:r>
              <a:rPr lang="en" sz="1100">
                <a:latin typeface="Comfortaa Medium"/>
                <a:ea typeface="Comfortaa Medium"/>
                <a:cs typeface="Comfortaa Medium"/>
                <a:sym typeface="Comfortaa Medium"/>
              </a:rPr>
              <a:t> performed by White Balancing, Gaussian blur and Canny edge detection.</a:t>
            </a: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	</a:t>
            </a:r>
            <a:r>
              <a:rPr lang="en" sz="1100" b="1">
                <a:latin typeface="Comfortaa"/>
                <a:ea typeface="Comfortaa"/>
                <a:cs typeface="Comfortaa"/>
                <a:sym typeface="Comfortaa"/>
              </a:rPr>
              <a:t>Input: </a:t>
            </a:r>
            <a:r>
              <a:rPr lang="en" sz="1100" b="1">
                <a:solidFill>
                  <a:schemeClr val="dk1"/>
                </a:solidFill>
                <a:latin typeface="Comfortaa"/>
                <a:ea typeface="Comfortaa"/>
                <a:cs typeface="Comfortaa"/>
                <a:sym typeface="Comfortaa"/>
              </a:rPr>
              <a:t>Classified rooftop type.</a:t>
            </a:r>
            <a:endParaRPr sz="1100" b="1">
              <a:latin typeface="Comfortaa"/>
              <a:ea typeface="Comfortaa"/>
              <a:cs typeface="Comfortaa"/>
              <a:sym typeface="Comfortaa"/>
            </a:endParaRPr>
          </a:p>
          <a:p>
            <a:pPr marL="0" lvl="0" indent="0" algn="l" rtl="0">
              <a:spcBef>
                <a:spcPts val="0"/>
              </a:spcBef>
              <a:spcAft>
                <a:spcPts val="0"/>
              </a:spcAft>
              <a:buNone/>
            </a:pPr>
            <a:r>
              <a:rPr lang="en" sz="1100" b="1">
                <a:latin typeface="Comfortaa"/>
                <a:ea typeface="Comfortaa"/>
                <a:cs typeface="Comfortaa"/>
                <a:sym typeface="Comfortaa"/>
              </a:rPr>
              <a:t>	Output: Boundary detected rooftops.</a:t>
            </a:r>
            <a:endParaRPr sz="1100" b="1">
              <a:latin typeface="Comfortaa"/>
              <a:ea typeface="Comfortaa"/>
              <a:cs typeface="Comfortaa"/>
              <a:sym typeface="Comfortaa"/>
            </a:endParaRPr>
          </a:p>
        </p:txBody>
      </p:sp>
      <p:pic>
        <p:nvPicPr>
          <p:cNvPr id="152" name="Google Shape;152;p27"/>
          <p:cNvPicPr preferRelativeResize="0"/>
          <p:nvPr/>
        </p:nvPicPr>
        <p:blipFill>
          <a:blip r:embed="rId3">
            <a:alphaModFix/>
          </a:blip>
          <a:stretch>
            <a:fillRect/>
          </a:stretch>
        </p:blipFill>
        <p:spPr>
          <a:xfrm>
            <a:off x="508600" y="56825"/>
            <a:ext cx="3114450" cy="4838701"/>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p:nvPr/>
        </p:nvSpPr>
        <p:spPr>
          <a:xfrm>
            <a:off x="364900" y="165075"/>
            <a:ext cx="167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PSEUDO-CODE</a:t>
            </a:r>
            <a:endParaRPr b="1">
              <a:solidFill>
                <a:srgbClr val="660000"/>
              </a:solidFill>
              <a:latin typeface="Comfortaa"/>
              <a:ea typeface="Comfortaa"/>
              <a:cs typeface="Comfortaa"/>
              <a:sym typeface="Comfortaa"/>
            </a:endParaRPr>
          </a:p>
        </p:txBody>
      </p:sp>
      <p:sp>
        <p:nvSpPr>
          <p:cNvPr id="158" name="Google Shape;158;p28"/>
          <p:cNvSpPr txBox="1"/>
          <p:nvPr/>
        </p:nvSpPr>
        <p:spPr>
          <a:xfrm>
            <a:off x="364900" y="565275"/>
            <a:ext cx="40575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mfortaa"/>
                <a:ea typeface="Comfortaa"/>
                <a:cs typeface="Comfortaa"/>
                <a:sym typeface="Comfortaa"/>
              </a:rPr>
              <a:t>Begin</a:t>
            </a: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b="1" u="sng">
                <a:solidFill>
                  <a:srgbClr val="660000"/>
                </a:solidFill>
                <a:latin typeface="Comfortaa"/>
                <a:ea typeface="Comfortaa"/>
                <a:cs typeface="Comfortaa"/>
                <a:sym typeface="Comfortaa"/>
              </a:rPr>
              <a:t>Data Augmentation</a:t>
            </a:r>
            <a:endParaRPr sz="1100" b="1" u="sng">
              <a:solidFill>
                <a:srgbClr val="660000"/>
              </a:solidFill>
              <a:latin typeface="Comfortaa"/>
              <a:ea typeface="Comfortaa"/>
              <a:cs typeface="Comfortaa"/>
              <a:sym typeface="Comfortaa"/>
            </a:endParaRPr>
          </a:p>
          <a:p>
            <a:pPr marL="0" lvl="0" indent="0" algn="l" rtl="0">
              <a:spcBef>
                <a:spcPts val="0"/>
              </a:spcBef>
              <a:spcAft>
                <a:spcPts val="0"/>
              </a:spcAft>
              <a:buNone/>
            </a:pPr>
            <a:endParaRPr sz="1100" b="1" u="sng">
              <a:solidFill>
                <a:srgbClr val="783F04"/>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b="1">
                <a:solidFill>
                  <a:schemeClr val="dk1"/>
                </a:solidFill>
                <a:latin typeface="Comfortaa"/>
                <a:ea typeface="Comfortaa"/>
                <a:cs typeface="Comfortaa"/>
                <a:sym typeface="Comfortaa"/>
              </a:rPr>
              <a:t> a. Rotation - Randomly generate an angle (theta)</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and rotate the image by (theta) degrees</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clockwise and anticlockwise.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b. Shifting - ImageDataGenerator</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(width_shift_range = 0.10)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c. Flipping - ImageDataGenerator (horizontal_flip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chemeClr val="dk1"/>
                </a:solidFill>
                <a:latin typeface="Comfortaa"/>
                <a:ea typeface="Comfortaa"/>
                <a:cs typeface="Comfortaa"/>
                <a:sym typeface="Comfortaa"/>
              </a:rPr>
              <a:t>        True)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b="1" u="sng">
                <a:solidFill>
                  <a:srgbClr val="660000"/>
                </a:solidFill>
                <a:latin typeface="Comfortaa"/>
                <a:ea typeface="Comfortaa"/>
                <a:cs typeface="Comfortaa"/>
                <a:sym typeface="Comfortaa"/>
              </a:rPr>
              <a:t>Training different deep learning models</a:t>
            </a:r>
            <a:endParaRPr sz="1100" b="1" u="sng">
              <a:solidFill>
                <a:srgbClr val="660000"/>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a:solidFill>
                  <a:schemeClr val="dk1"/>
                </a:solidFill>
                <a:latin typeface="Comfortaa SemiBold"/>
                <a:ea typeface="Comfortaa SemiBold"/>
                <a:cs typeface="Comfortaa SemiBold"/>
                <a:sym typeface="Comfortaa SemiBold"/>
              </a:rPr>
              <a:t>d. Split the dataset into train - 80%, validation - 10%</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and testing- 10%.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e. Define a customized CNN model.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f. Train: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i. Tweak hyperparameters (Learning rate, batch</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size, and optimizer).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h. Use pre-trained ResNet50, EfficientNetB4 and</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VGG16.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i. Fine tune the pre-trained models.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j. Repeat above steps for the other 2 transfer</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learning models.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r>
              <a:rPr lang="en" sz="1100">
                <a:solidFill>
                  <a:schemeClr val="dk1"/>
                </a:solidFill>
                <a:latin typeface="Comfortaa SemiBold"/>
                <a:ea typeface="Comfortaa SemiBold"/>
                <a:cs typeface="Comfortaa SemiBold"/>
                <a:sym typeface="Comfortaa SemiBold"/>
              </a:rPr>
              <a:t>    </a:t>
            </a:r>
            <a:endParaRPr sz="1100">
              <a:solidFill>
                <a:schemeClr val="dk1"/>
              </a:solidFill>
              <a:latin typeface="Comfortaa SemiBold"/>
              <a:ea typeface="Comfortaa SemiBold"/>
              <a:cs typeface="Comfortaa SemiBold"/>
              <a:sym typeface="Comfortaa SemiBold"/>
            </a:endParaRPr>
          </a:p>
        </p:txBody>
      </p:sp>
      <p:sp>
        <p:nvSpPr>
          <p:cNvPr id="159" name="Google Shape;159;p28"/>
          <p:cNvSpPr txBox="1"/>
          <p:nvPr/>
        </p:nvSpPr>
        <p:spPr>
          <a:xfrm>
            <a:off x="4665625" y="642950"/>
            <a:ext cx="4309500" cy="34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j. Repeat above steps for the other 2 transfer</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learning models.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k. For an unseen image: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i. Tweak hyperparameters (Learning rate,</a:t>
            </a:r>
            <a:endParaRPr sz="1100">
              <a:solidFill>
                <a:schemeClr val="dk1"/>
              </a:solidFill>
              <a:latin typeface="Comfortaa Medium"/>
              <a:ea typeface="Comfortaa Medium"/>
              <a:cs typeface="Comfortaa Medium"/>
              <a:sym typeface="Comfortaa Medium"/>
            </a:endParaRPr>
          </a:p>
          <a:p>
            <a:pPr marL="0" lvl="0" indent="45720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batch size, and optimizer). </a:t>
            </a:r>
            <a:endParaRPr sz="1100">
              <a:solidFill>
                <a:schemeClr val="dk1"/>
              </a:solidFill>
              <a:latin typeface="Comfortaa Medium"/>
              <a:ea typeface="Comfortaa Medium"/>
              <a:cs typeface="Comfortaa Medium"/>
              <a:sym typeface="Comfortaa Medium"/>
            </a:endParaRPr>
          </a:p>
          <a:p>
            <a:pPr marL="0" lvl="0" indent="45720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ii. Perform majority voting to identify the class</a:t>
            </a:r>
            <a:endParaRPr sz="1100">
              <a:solidFill>
                <a:schemeClr val="dk1"/>
              </a:solidFill>
              <a:latin typeface="Comfortaa Medium"/>
              <a:ea typeface="Comfortaa Medium"/>
              <a:cs typeface="Comfortaa Medium"/>
              <a:sym typeface="Comfortaa Medium"/>
            </a:endParaRPr>
          </a:p>
          <a:p>
            <a:pPr marL="0" lvl="0" indent="457200" algn="l" rtl="0">
              <a:spcBef>
                <a:spcPts val="0"/>
              </a:spcBef>
              <a:spcAft>
                <a:spcPts val="0"/>
              </a:spcAft>
              <a:buNone/>
            </a:pPr>
            <a:r>
              <a:rPr lang="en" sz="1100">
                <a:solidFill>
                  <a:schemeClr val="dk1"/>
                </a:solidFill>
                <a:latin typeface="Comfortaa Medium"/>
                <a:ea typeface="Comfortaa Medium"/>
                <a:cs typeface="Comfortaa Medium"/>
                <a:sym typeface="Comfortaa Medium"/>
              </a:rPr>
              <a:t>     that gets the maximum votes.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300" u="sng">
                <a:solidFill>
                  <a:schemeClr val="lt1"/>
                </a:solidFill>
                <a:latin typeface="Comfortaa Medium"/>
                <a:ea typeface="Comfortaa Medium"/>
                <a:cs typeface="Comfortaa Medium"/>
                <a:sym typeface="Comfortaa Medium"/>
              </a:rPr>
              <a:t>Boundary Detection</a:t>
            </a:r>
            <a:endParaRPr sz="1300" u="sng">
              <a:solidFill>
                <a:schemeClr val="lt1"/>
              </a:solidFill>
              <a:latin typeface="Comfortaa Medium"/>
              <a:ea typeface="Comfortaa Medium"/>
              <a:cs typeface="Comfortaa Medium"/>
              <a:sym typeface="Comfortaa Medium"/>
            </a:endParaRPr>
          </a:p>
          <a:p>
            <a:pPr marL="0" lvl="0" indent="0" algn="l" rtl="0">
              <a:spcBef>
                <a:spcPts val="0"/>
              </a:spcBef>
              <a:spcAft>
                <a:spcPts val="0"/>
              </a:spcAft>
              <a:buNone/>
            </a:pPr>
            <a:endParaRPr sz="1300" u="sng">
              <a:solidFill>
                <a:schemeClr val="lt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l. White patching - Set a percentile score and remove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haze from the image.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m. Gaussian Blur - Try for different kernel size and 𝞼.</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n. Find the threshold for adaptive canny edge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technique.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End</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p:nvPr/>
        </p:nvSpPr>
        <p:spPr>
          <a:xfrm>
            <a:off x="338825" y="161100"/>
            <a:ext cx="206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660000"/>
                </a:solidFill>
                <a:latin typeface="Comfortaa"/>
                <a:ea typeface="Comfortaa"/>
                <a:cs typeface="Comfortaa"/>
                <a:sym typeface="Comfortaa"/>
              </a:rPr>
              <a:t>MODULE DESIGN</a:t>
            </a:r>
            <a:endParaRPr sz="1600" b="1">
              <a:solidFill>
                <a:srgbClr val="660000"/>
              </a:solidFill>
              <a:latin typeface="Comfortaa"/>
              <a:ea typeface="Comfortaa"/>
              <a:cs typeface="Comfortaa"/>
              <a:sym typeface="Comfortaa"/>
            </a:endParaRPr>
          </a:p>
        </p:txBody>
      </p:sp>
      <p:sp>
        <p:nvSpPr>
          <p:cNvPr id="165" name="Google Shape;165;p29"/>
          <p:cNvSpPr txBox="1"/>
          <p:nvPr/>
        </p:nvSpPr>
        <p:spPr>
          <a:xfrm>
            <a:off x="338825" y="691350"/>
            <a:ext cx="5174400" cy="376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rgbClr val="660000"/>
                </a:solidFill>
                <a:latin typeface="Comfortaa Medium"/>
                <a:ea typeface="Comfortaa Medium"/>
                <a:cs typeface="Comfortaa Medium"/>
                <a:sym typeface="Comfortaa Medium"/>
              </a:rPr>
              <a:t>MODULE III: PV MODULE FITTING</a:t>
            </a:r>
            <a:endParaRPr sz="1300" u="sng">
              <a:solidFill>
                <a:srgbClr val="660000"/>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b="1">
                <a:solidFill>
                  <a:srgbClr val="660000"/>
                </a:solidFill>
                <a:latin typeface="Comfortaa"/>
                <a:ea typeface="Comfortaa"/>
                <a:cs typeface="Comfortaa"/>
                <a:sym typeface="Comfortaa"/>
              </a:rPr>
              <a:t>INPUT:</a:t>
            </a:r>
            <a:r>
              <a:rPr lang="en" sz="1100" b="1">
                <a:solidFill>
                  <a:schemeClr val="dk1"/>
                </a:solidFill>
                <a:latin typeface="Comfortaa"/>
                <a:ea typeface="Comfortaa"/>
                <a:cs typeface="Comfortaa"/>
                <a:sym typeface="Comfortaa"/>
              </a:rPr>
              <a:t> Classified roof type with edge detected rooftop .</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100" b="1">
                <a:solidFill>
                  <a:srgbClr val="660000"/>
                </a:solidFill>
                <a:latin typeface="Comfortaa"/>
                <a:ea typeface="Comfortaa"/>
                <a:cs typeface="Comfortaa"/>
                <a:sym typeface="Comfortaa"/>
              </a:rPr>
              <a:t>OUTPUT:</a:t>
            </a:r>
            <a:r>
              <a:rPr lang="en" sz="1100" b="1">
                <a:solidFill>
                  <a:schemeClr val="dk1"/>
                </a:solidFill>
                <a:latin typeface="Comfortaa"/>
                <a:ea typeface="Comfortaa"/>
                <a:cs typeface="Comfortaa"/>
                <a:sym typeface="Comfortaa"/>
              </a:rPr>
              <a:t> Classified roof type with simulation of PV panel on rooftops.</a:t>
            </a:r>
            <a:endParaRPr sz="1100" b="1">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boundary detected rooftops are superimposed with rectangular PV module shape.</a:t>
            </a: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Based on the type of roof:</a:t>
            </a:r>
            <a:endParaRPr sz="1100">
              <a:solidFill>
                <a:schemeClr val="dk1"/>
              </a:solidFill>
              <a:latin typeface="Comfortaa Medium"/>
              <a:ea typeface="Comfortaa Medium"/>
              <a:cs typeface="Comfortaa Medium"/>
              <a:sym typeface="Comfortaa Medium"/>
            </a:endParaRPr>
          </a:p>
          <a:p>
            <a:pPr marL="914400" lvl="0" indent="-298450" algn="l" rtl="0">
              <a:spcBef>
                <a:spcPts val="100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For flat roofs: tilt angle in the range (20</a:t>
            </a:r>
            <a:r>
              <a:rPr lang="en" sz="1100">
                <a:solidFill>
                  <a:srgbClr val="1A1A1A"/>
                </a:solidFill>
                <a:latin typeface="Comfortaa Medium"/>
                <a:ea typeface="Comfortaa Medium"/>
                <a:cs typeface="Comfortaa Medium"/>
                <a:sym typeface="Comfortaa Medium"/>
              </a:rPr>
              <a:t>° - 50°)</a:t>
            </a:r>
            <a:r>
              <a:rPr lang="en" sz="1100">
                <a:solidFill>
                  <a:schemeClr val="dk1"/>
                </a:solidFill>
                <a:latin typeface="Comfortaa Medium"/>
                <a:ea typeface="Comfortaa Medium"/>
                <a:cs typeface="Comfortaa Medium"/>
                <a:sym typeface="Comfortaa Medium"/>
              </a:rPr>
              <a:t> and row spacing is received from user and module fitting is performed.</a:t>
            </a:r>
            <a:endParaRPr sz="1100">
              <a:solidFill>
                <a:schemeClr val="dk1"/>
              </a:solidFill>
              <a:latin typeface="Comfortaa Medium"/>
              <a:ea typeface="Comfortaa Medium"/>
              <a:cs typeface="Comfortaa Medium"/>
              <a:sym typeface="Comfortaa Medium"/>
            </a:endParaRPr>
          </a:p>
          <a:p>
            <a:pPr marL="9144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For tilted roofs: tilt angle in the range (0</a:t>
            </a:r>
            <a:r>
              <a:rPr lang="en" sz="1100">
                <a:solidFill>
                  <a:srgbClr val="1A1A1A"/>
                </a:solidFill>
                <a:latin typeface="Comfortaa Medium"/>
                <a:ea typeface="Comfortaa Medium"/>
                <a:cs typeface="Comfortaa Medium"/>
                <a:sym typeface="Comfortaa Medium"/>
              </a:rPr>
              <a:t>° - 10°)</a:t>
            </a:r>
            <a:r>
              <a:rPr lang="en" sz="1100">
                <a:solidFill>
                  <a:schemeClr val="dk1"/>
                </a:solidFill>
                <a:latin typeface="Comfortaa Medium"/>
                <a:ea typeface="Comfortaa Medium"/>
                <a:cs typeface="Comfortaa Medium"/>
                <a:sym typeface="Comfortaa Medium"/>
              </a:rPr>
              <a:t> with zero row spacing is used to perform module fitting.</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298450" algn="l" rtl="0">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An image of simulation with PV panels on top of roof is the final output.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pic>
        <p:nvPicPr>
          <p:cNvPr id="166" name="Google Shape;166;p29"/>
          <p:cNvPicPr preferRelativeResize="0"/>
          <p:nvPr/>
        </p:nvPicPr>
        <p:blipFill>
          <a:blip r:embed="rId3">
            <a:alphaModFix/>
          </a:blip>
          <a:stretch>
            <a:fillRect/>
          </a:stretch>
        </p:blipFill>
        <p:spPr>
          <a:xfrm>
            <a:off x="5769875" y="100275"/>
            <a:ext cx="2901100" cy="4838701"/>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p:nvPr/>
        </p:nvSpPr>
        <p:spPr>
          <a:xfrm>
            <a:off x="364900" y="165075"/>
            <a:ext cx="16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PSEUDO-CODE</a:t>
            </a:r>
            <a:endParaRPr b="1">
              <a:solidFill>
                <a:srgbClr val="660000"/>
              </a:solidFill>
              <a:latin typeface="Comfortaa"/>
              <a:ea typeface="Comfortaa"/>
              <a:cs typeface="Comfortaa"/>
              <a:sym typeface="Comfortaa"/>
            </a:endParaRPr>
          </a:p>
        </p:txBody>
      </p:sp>
      <p:sp>
        <p:nvSpPr>
          <p:cNvPr id="172" name="Google Shape;172;p30"/>
          <p:cNvSpPr txBox="1"/>
          <p:nvPr/>
        </p:nvSpPr>
        <p:spPr>
          <a:xfrm>
            <a:off x="495200" y="608725"/>
            <a:ext cx="7124400" cy="4443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Begin</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1. Get dimensions of PV panel from user (length, width, and spacing).</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2. Get tilt angle based on the type of roof.</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a. For flat roofs, tilt angle := (20° - 50°)</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b. For tilted roofs, tilt angle := (0° - 10°)</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3.  Create a rectangular module grid according to the settings specified for flat and tilted roofs.</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4. do: </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I	a. Identify new points after projecting the tilted PV panels.</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(x', y') := (xcos - ysin, xsin + ycos)</a:t>
            </a:r>
            <a:endParaRPr sz="1100">
              <a:latin typeface="Comfortaa SemiBold"/>
              <a:ea typeface="Comfortaa SemiBold"/>
              <a:cs typeface="Comfortaa SemiBold"/>
              <a:sym typeface="Comfortaa SemiBold"/>
            </a:endParaRPr>
          </a:p>
          <a:p>
            <a:pPr marL="0" lvl="0" indent="45720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b. Identify the contour area.</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c. if area &lt; 5:</a:t>
            </a:r>
            <a:endParaRPr sz="1100">
              <a:latin typeface="Comfortaa SemiBold"/>
              <a:ea typeface="Comfortaa SemiBold"/>
              <a:cs typeface="Comfortaa SemiBold"/>
              <a:sym typeface="Comfortaa SemiBold"/>
            </a:endParaRPr>
          </a:p>
          <a:p>
            <a:pPr marL="91440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Move to the next point as this area could be an obstacle or smaller patch     unsuitable for panel placement.</a:t>
            </a:r>
            <a:endParaRPr sz="1100">
              <a:latin typeface="Comfortaa SemiBold"/>
              <a:ea typeface="Comfortaa SemiBold"/>
              <a:cs typeface="Comfortaa SemiBold"/>
              <a:sym typeface="Comfortaa SemiBold"/>
            </a:endParaRPr>
          </a:p>
          <a:p>
            <a:pPr marL="0" lvl="0" indent="45720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else:</a:t>
            </a:r>
            <a:endParaRPr sz="1100">
              <a:latin typeface="Comfortaa SemiBold"/>
              <a:ea typeface="Comfortaa SemiBold"/>
              <a:cs typeface="Comfortaa SemiBold"/>
              <a:sym typeface="Comfortaa SemiBold"/>
            </a:endParaRPr>
          </a:p>
          <a:p>
            <a:pPr marL="0" lvl="0" indent="45720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Fix a PV panel on the identified points.</a:t>
            </a:r>
            <a:endParaRPr sz="1100">
              <a:latin typeface="Comfortaa SemiBold"/>
              <a:ea typeface="Comfortaa SemiBold"/>
              <a:cs typeface="Comfortaa SemiBold"/>
              <a:sym typeface="Comfortaa SemiBold"/>
            </a:endParaRPr>
          </a:p>
          <a:p>
            <a:pPr marL="0" lvl="0" indent="45720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d. if flat: </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Shift the module grid with specified row spacing.</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else:</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    		Shift the module grid with 0 spacing.</a:t>
            </a:r>
            <a:endParaRPr sz="1100">
              <a:latin typeface="Comfortaa SemiBold"/>
              <a:ea typeface="Comfortaa SemiBold"/>
              <a:cs typeface="Comfortaa SemiBold"/>
              <a:sym typeface="Comfortaa SemiBold"/>
            </a:endParaRPr>
          </a:p>
          <a:p>
            <a:pPr marL="0" lvl="0" indent="45720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e. Move to the next point on the line segment and fix panel over there.</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while (entire roof top is analyzed)</a:t>
            </a:r>
            <a:endParaRPr sz="11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100">
                <a:latin typeface="Comfortaa SemiBold"/>
                <a:ea typeface="Comfortaa SemiBold"/>
                <a:cs typeface="Comfortaa SemiBold"/>
                <a:sym typeface="Comfortaa SemiBold"/>
              </a:rPr>
              <a:t>End</a:t>
            </a:r>
            <a:endParaRPr sz="1100">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p:nvPr/>
        </p:nvSpPr>
        <p:spPr>
          <a:xfrm>
            <a:off x="3289975" y="169775"/>
            <a:ext cx="238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IMPLEMENTATION</a:t>
            </a:r>
            <a:endParaRPr sz="1600" b="1">
              <a:solidFill>
                <a:srgbClr val="660000"/>
              </a:solidFill>
              <a:latin typeface="Comfortaa"/>
              <a:ea typeface="Comfortaa"/>
              <a:cs typeface="Comfortaa"/>
              <a:sym typeface="Comfortaa"/>
            </a:endParaRPr>
          </a:p>
        </p:txBody>
      </p:sp>
      <p:sp>
        <p:nvSpPr>
          <p:cNvPr id="178" name="Google Shape;178;p31"/>
          <p:cNvSpPr txBox="1"/>
          <p:nvPr/>
        </p:nvSpPr>
        <p:spPr>
          <a:xfrm>
            <a:off x="762150" y="713825"/>
            <a:ext cx="76197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u="sng">
                <a:solidFill>
                  <a:srgbClr val="660000"/>
                </a:solidFill>
                <a:highlight>
                  <a:schemeClr val="lt1"/>
                </a:highlight>
                <a:latin typeface="Comfortaa"/>
                <a:ea typeface="Comfortaa"/>
                <a:cs typeface="Comfortaa"/>
                <a:sym typeface="Comfortaa"/>
              </a:rPr>
              <a:t>DATASET</a:t>
            </a:r>
            <a:endParaRPr sz="1200" u="sng">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r>
              <a:rPr lang="en" sz="1200">
                <a:highlight>
                  <a:schemeClr val="lt1"/>
                </a:highlight>
                <a:latin typeface="Comfortaa SemiBold"/>
                <a:ea typeface="Comfortaa SemiBold"/>
                <a:cs typeface="Comfortaa SemiBold"/>
                <a:sym typeface="Comfortaa SemiBold"/>
              </a:rPr>
              <a:t>AIRS dataset covering the full area of Christchurch in New Zealand with satellite images and ground truth masks. </a:t>
            </a:r>
            <a:endParaRPr sz="1200">
              <a:highlight>
                <a:schemeClr val="lt1"/>
              </a:highlight>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200">
                <a:highlight>
                  <a:schemeClr val="lt1"/>
                </a:highlight>
                <a:latin typeface="Comfortaa SemiBold"/>
                <a:ea typeface="Comfortaa SemiBold"/>
                <a:cs typeface="Comfortaa SemiBold"/>
                <a:sym typeface="Comfortaa SemiBold"/>
              </a:rPr>
              <a:t>Training</a:t>
            </a:r>
            <a:r>
              <a:rPr lang="en" sz="1200">
                <a:latin typeface="Comfortaa SemiBold"/>
                <a:ea typeface="Comfortaa SemiBold"/>
                <a:cs typeface="Comfortaa SemiBold"/>
                <a:sym typeface="Comfortaa SemiBold"/>
              </a:rPr>
              <a:t> set: 		857 images      </a:t>
            </a:r>
            <a:endParaRPr sz="12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200">
                <a:latin typeface="Comfortaa SemiBold"/>
                <a:ea typeface="Comfortaa SemiBold"/>
                <a:cs typeface="Comfortaa SemiBold"/>
                <a:sym typeface="Comfortaa SemiBold"/>
              </a:rPr>
              <a:t>Validation Set: 		90 images	</a:t>
            </a:r>
            <a:endParaRPr sz="12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200">
                <a:latin typeface="Comfortaa SemiBold"/>
                <a:ea typeface="Comfortaa SemiBold"/>
                <a:cs typeface="Comfortaa SemiBold"/>
                <a:sym typeface="Comfortaa SemiBold"/>
              </a:rPr>
              <a:t>Testing Set: 		90 images</a:t>
            </a:r>
            <a:endParaRPr sz="12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200">
                <a:latin typeface="Comfortaa SemiBold"/>
                <a:ea typeface="Comfortaa SemiBold"/>
                <a:cs typeface="Comfortaa SemiBold"/>
                <a:sym typeface="Comfortaa SemiBold"/>
              </a:rPr>
              <a:t>Spatial dimensions:   	10000 ╳ 10000 pixels 	</a:t>
            </a:r>
            <a:endParaRPr sz="1200">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r>
              <a:rPr lang="en" sz="1200">
                <a:latin typeface="Comfortaa SemiBold"/>
                <a:ea typeface="Comfortaa SemiBold"/>
                <a:cs typeface="Comfortaa SemiBold"/>
                <a:sym typeface="Comfortaa SemiBold"/>
              </a:rPr>
              <a:t>Spatial resolution:       	7.5 cm</a:t>
            </a:r>
            <a:endParaRPr sz="1200">
              <a:highlight>
                <a:schemeClr val="lt1"/>
              </a:highlight>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1100"/>
              <a:buFont typeface="Arial"/>
              <a:buNone/>
            </a:pPr>
            <a:endParaRPr sz="1200">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endParaRPr sz="1200" b="1" u="sng">
              <a:solidFill>
                <a:srgbClr val="660000"/>
              </a:solidFill>
              <a:highlight>
                <a:schemeClr val="lt1"/>
              </a:highlight>
              <a:latin typeface="Comfortaa"/>
              <a:ea typeface="Comfortaa"/>
              <a:cs typeface="Comfortaa"/>
              <a:sym typeface="Comfortaa"/>
            </a:endParaRPr>
          </a:p>
          <a:p>
            <a:pPr marL="0" lvl="0" indent="0" algn="just" rtl="0">
              <a:lnSpc>
                <a:spcPct val="115000"/>
              </a:lnSpc>
              <a:spcBef>
                <a:spcPts val="0"/>
              </a:spcBef>
              <a:spcAft>
                <a:spcPts val="0"/>
              </a:spcAft>
              <a:buClr>
                <a:schemeClr val="dk1"/>
              </a:buClr>
              <a:buSzPts val="1100"/>
              <a:buFont typeface="Arial"/>
              <a:buNone/>
            </a:pPr>
            <a:r>
              <a:rPr lang="en" sz="1200" b="1" u="sng">
                <a:solidFill>
                  <a:srgbClr val="660000"/>
                </a:solidFill>
                <a:highlight>
                  <a:schemeClr val="lt1"/>
                </a:highlight>
                <a:latin typeface="Comfortaa"/>
                <a:ea typeface="Comfortaa"/>
                <a:cs typeface="Comfortaa"/>
                <a:sym typeface="Comfortaa"/>
              </a:rPr>
              <a:t>EXPERIMENTAL SETUP</a:t>
            </a:r>
            <a:endParaRPr sz="1200" b="1" u="sng">
              <a:solidFill>
                <a:srgbClr val="660000"/>
              </a:solidFill>
              <a:highlight>
                <a:schemeClr val="lt1"/>
              </a:highlight>
              <a:latin typeface="Comfortaa"/>
              <a:ea typeface="Comfortaa"/>
              <a:cs typeface="Comfortaa"/>
              <a:sym typeface="Comfortaa"/>
            </a:endParaRPr>
          </a:p>
          <a:p>
            <a:pPr marL="457200" lvl="0" indent="-304800" algn="just" rtl="0">
              <a:lnSpc>
                <a:spcPct val="115000"/>
              </a:lnSpc>
              <a:spcBef>
                <a:spcPts val="0"/>
              </a:spcBef>
              <a:spcAft>
                <a:spcPts val="0"/>
              </a:spcAft>
              <a:buSzPts val="1200"/>
              <a:buFont typeface="Comfortaa SemiBold"/>
              <a:buChar char="★"/>
            </a:pPr>
            <a:r>
              <a:rPr lang="en" sz="1200">
                <a:highlight>
                  <a:schemeClr val="lt1"/>
                </a:highlight>
                <a:latin typeface="Comfortaa SemiBold"/>
                <a:ea typeface="Comfortaa SemiBold"/>
                <a:cs typeface="Comfortaa SemiBold"/>
                <a:sym typeface="Comfortaa SemiBold"/>
              </a:rPr>
              <a:t>Tensorflow backend.</a:t>
            </a:r>
            <a:endParaRPr sz="1200">
              <a:highlight>
                <a:schemeClr val="lt1"/>
              </a:highlight>
              <a:latin typeface="Comfortaa SemiBold"/>
              <a:ea typeface="Comfortaa SemiBold"/>
              <a:cs typeface="Comfortaa SemiBold"/>
              <a:sym typeface="Comfortaa SemiBold"/>
            </a:endParaRPr>
          </a:p>
          <a:p>
            <a:pPr marL="457200" lvl="0" indent="-304800" algn="just" rtl="0">
              <a:lnSpc>
                <a:spcPct val="115000"/>
              </a:lnSpc>
              <a:spcBef>
                <a:spcPts val="0"/>
              </a:spcBef>
              <a:spcAft>
                <a:spcPts val="0"/>
              </a:spcAft>
              <a:buSzPts val="1200"/>
              <a:buFont typeface="Comfortaa SemiBold"/>
              <a:buChar char="★"/>
            </a:pPr>
            <a:r>
              <a:rPr lang="en" sz="1200">
                <a:highlight>
                  <a:schemeClr val="lt1"/>
                </a:highlight>
                <a:latin typeface="Comfortaa SemiBold"/>
                <a:ea typeface="Comfortaa SemiBold"/>
                <a:cs typeface="Comfortaa SemiBold"/>
                <a:sym typeface="Comfortaa SemiBold"/>
              </a:rPr>
              <a:t>Keras Framework.</a:t>
            </a:r>
            <a:endParaRPr sz="1200">
              <a:highlight>
                <a:schemeClr val="lt1"/>
              </a:highlight>
              <a:latin typeface="Comfortaa SemiBold"/>
              <a:ea typeface="Comfortaa SemiBold"/>
              <a:cs typeface="Comfortaa SemiBold"/>
              <a:sym typeface="Comfortaa SemiBold"/>
            </a:endParaRPr>
          </a:p>
          <a:p>
            <a:pPr marL="457200" lvl="0" indent="-304800" algn="just" rtl="0">
              <a:lnSpc>
                <a:spcPct val="115000"/>
              </a:lnSpc>
              <a:spcBef>
                <a:spcPts val="0"/>
              </a:spcBef>
              <a:spcAft>
                <a:spcPts val="0"/>
              </a:spcAft>
              <a:buSzPts val="1200"/>
              <a:buFont typeface="Comfortaa SemiBold"/>
              <a:buChar char="★"/>
            </a:pPr>
            <a:r>
              <a:rPr lang="en" sz="1200">
                <a:highlight>
                  <a:schemeClr val="lt1"/>
                </a:highlight>
                <a:latin typeface="Comfortaa SemiBold"/>
                <a:ea typeface="Comfortaa SemiBold"/>
                <a:cs typeface="Comfortaa SemiBold"/>
                <a:sym typeface="Comfortaa SemiBold"/>
              </a:rPr>
              <a:t>Environment used: Colab Pro with 16BG, T4 GPU and Kaggle GPU notebooks</a:t>
            </a:r>
            <a:endParaRPr sz="1200">
              <a:highlight>
                <a:schemeClr val="lt1"/>
              </a:highlight>
              <a:latin typeface="Comfortaa SemiBold"/>
              <a:ea typeface="Comfortaa SemiBold"/>
              <a:cs typeface="Comfortaa SemiBold"/>
              <a:sym typeface="Comfortaa SemiBold"/>
            </a:endParaRPr>
          </a:p>
          <a:p>
            <a:pPr marL="457200" lvl="0" indent="-304800" algn="just" rtl="0">
              <a:lnSpc>
                <a:spcPct val="115000"/>
              </a:lnSpc>
              <a:spcBef>
                <a:spcPts val="0"/>
              </a:spcBef>
              <a:spcAft>
                <a:spcPts val="0"/>
              </a:spcAft>
              <a:buSzPts val="1200"/>
              <a:buFont typeface="Comfortaa SemiBold"/>
              <a:buChar char="★"/>
            </a:pPr>
            <a:r>
              <a:rPr lang="en" sz="1200">
                <a:highlight>
                  <a:schemeClr val="lt1"/>
                </a:highlight>
                <a:latin typeface="Comfortaa SemiBold"/>
                <a:ea typeface="Comfortaa SemiBold"/>
                <a:cs typeface="Comfortaa SemiBold"/>
                <a:sym typeface="Comfortaa SemiBold"/>
              </a:rPr>
              <a:t>Frontend integrated with flask.</a:t>
            </a:r>
            <a:endParaRPr sz="1200">
              <a:solidFill>
                <a:schemeClr val="dk1"/>
              </a:solidFill>
              <a:highlight>
                <a:schemeClr val="lt1"/>
              </a:highlight>
              <a:latin typeface="Comfortaa SemiBold"/>
              <a:ea typeface="Comfortaa SemiBold"/>
              <a:cs typeface="Comfortaa SemiBold"/>
              <a:sym typeface="Comfortaa SemiBold"/>
            </a:endParaRPr>
          </a:p>
          <a:p>
            <a:pPr marL="0" lvl="0" indent="0" algn="l" rtl="0">
              <a:lnSpc>
                <a:spcPct val="115000"/>
              </a:lnSpc>
              <a:spcBef>
                <a:spcPts val="0"/>
              </a:spcBef>
              <a:spcAft>
                <a:spcPts val="0"/>
              </a:spcAft>
              <a:buClr>
                <a:schemeClr val="dk1"/>
              </a:buClr>
              <a:buSzPts val="1100"/>
              <a:buFont typeface="Arial"/>
              <a:buNone/>
            </a:pPr>
            <a:endParaRPr sz="120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1240775" y="293800"/>
            <a:ext cx="6208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OVERALL OBJECTIVES</a:t>
            </a:r>
            <a:endParaRPr sz="1600" b="1">
              <a:solidFill>
                <a:srgbClr val="660000"/>
              </a:solidFill>
              <a:latin typeface="Comfortaa"/>
              <a:ea typeface="Comfortaa"/>
              <a:cs typeface="Comfortaa"/>
              <a:sym typeface="Comfortaa"/>
            </a:endParaRPr>
          </a:p>
        </p:txBody>
      </p:sp>
      <p:sp>
        <p:nvSpPr>
          <p:cNvPr id="71" name="Google Shape;71;p14"/>
          <p:cNvSpPr txBox="1"/>
          <p:nvPr/>
        </p:nvSpPr>
        <p:spPr>
          <a:xfrm>
            <a:off x="1042600" y="903550"/>
            <a:ext cx="7150500" cy="3398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200">
                <a:solidFill>
                  <a:schemeClr val="dk1"/>
                </a:solidFill>
                <a:latin typeface="Comfortaa SemiBold"/>
                <a:ea typeface="Comfortaa SemiBold"/>
                <a:cs typeface="Comfortaa SemiBold"/>
                <a:sym typeface="Comfortaa SemiBold"/>
              </a:rPr>
              <a:t>To simulate the </a:t>
            </a:r>
            <a:r>
              <a:rPr lang="en" sz="1200" b="1">
                <a:solidFill>
                  <a:srgbClr val="660000"/>
                </a:solidFill>
                <a:latin typeface="Comfortaa"/>
                <a:ea typeface="Comfortaa"/>
                <a:cs typeface="Comfortaa"/>
                <a:sym typeface="Comfortaa"/>
              </a:rPr>
              <a:t>placement of PV panels</a:t>
            </a:r>
            <a:r>
              <a:rPr lang="en" sz="1200">
                <a:solidFill>
                  <a:schemeClr val="dk1"/>
                </a:solidFill>
                <a:latin typeface="Comfortaa SemiBold"/>
                <a:ea typeface="Comfortaa SemiBold"/>
                <a:cs typeface="Comfortaa SemiBold"/>
                <a:sym typeface="Comfortaa SemiBold"/>
              </a:rPr>
              <a:t> on rooftop of buildings from aerial images based on roof type for maximum energy consumption, the following steps are to be performed:</a:t>
            </a:r>
            <a:endParaRPr sz="1200">
              <a:solidFill>
                <a:schemeClr val="dk1"/>
              </a:solidFill>
              <a:latin typeface="Comfortaa SemiBold"/>
              <a:ea typeface="Comfortaa SemiBold"/>
              <a:cs typeface="Comfortaa SemiBold"/>
              <a:sym typeface="Comfortaa SemiBold"/>
            </a:endParaRPr>
          </a:p>
          <a:p>
            <a:pPr marL="457200" lvl="0" indent="-304800" algn="just" rtl="0">
              <a:lnSpc>
                <a:spcPct val="115000"/>
              </a:lnSpc>
              <a:spcBef>
                <a:spcPts val="1200"/>
              </a:spcBef>
              <a:spcAft>
                <a:spcPts val="0"/>
              </a:spcAft>
              <a:buClr>
                <a:schemeClr val="dk1"/>
              </a:buClr>
              <a:buSzPts val="1200"/>
              <a:buFont typeface="Comfortaa"/>
              <a:buChar char="★"/>
            </a:pPr>
            <a:r>
              <a:rPr lang="en" sz="1200">
                <a:solidFill>
                  <a:schemeClr val="dk1"/>
                </a:solidFill>
                <a:latin typeface="Comfortaa SemiBold"/>
                <a:ea typeface="Comfortaa SemiBold"/>
                <a:cs typeface="Comfortaa SemiBold"/>
                <a:sym typeface="Comfortaa SemiBold"/>
              </a:rPr>
              <a:t>To </a:t>
            </a:r>
            <a:r>
              <a:rPr lang="en" sz="1200" b="1">
                <a:solidFill>
                  <a:srgbClr val="660000"/>
                </a:solidFill>
                <a:latin typeface="Comfortaa"/>
                <a:ea typeface="Comfortaa"/>
                <a:cs typeface="Comfortaa"/>
                <a:sym typeface="Comfortaa"/>
              </a:rPr>
              <a:t>segment and detect buildings</a:t>
            </a:r>
            <a:r>
              <a:rPr lang="en" sz="1200">
                <a:solidFill>
                  <a:schemeClr val="dk1"/>
                </a:solidFill>
                <a:latin typeface="Comfortaa SemiBold"/>
                <a:ea typeface="Comfortaa SemiBold"/>
                <a:cs typeface="Comfortaa SemiBold"/>
                <a:sym typeface="Comfortaa SemiBold"/>
              </a:rPr>
              <a:t> in a given satellite image using </a:t>
            </a:r>
            <a:r>
              <a:rPr lang="en" sz="1200" b="1">
                <a:solidFill>
                  <a:srgbClr val="660000"/>
                </a:solidFill>
                <a:latin typeface="Comfortaa"/>
                <a:ea typeface="Comfortaa"/>
                <a:cs typeface="Comfortaa"/>
                <a:sym typeface="Comfortaa"/>
              </a:rPr>
              <a:t>MultiRes UNet model</a:t>
            </a:r>
            <a:r>
              <a:rPr lang="en" sz="1200">
                <a:solidFill>
                  <a:schemeClr val="dk1"/>
                </a:solidFill>
                <a:latin typeface="Comfortaa SemiBold"/>
                <a:ea typeface="Comfortaa SemiBold"/>
                <a:cs typeface="Comfortaa SemiBold"/>
                <a:sym typeface="Comfortaa SemiBold"/>
              </a:rPr>
              <a:t> and perform background subtraction to extract the rooftops.</a:t>
            </a:r>
            <a:endParaRPr sz="1200">
              <a:solidFill>
                <a:schemeClr val="dk1"/>
              </a:solidFill>
              <a:latin typeface="Comfortaa SemiBold"/>
              <a:ea typeface="Comfortaa SemiBold"/>
              <a:cs typeface="Comfortaa SemiBold"/>
              <a:sym typeface="Comfortaa SemiBold"/>
            </a:endParaRPr>
          </a:p>
          <a:p>
            <a:pPr marL="457200" lvl="0" indent="-304800" algn="just" rtl="0">
              <a:lnSpc>
                <a:spcPct val="115000"/>
              </a:lnSpc>
              <a:spcBef>
                <a:spcPts val="1000"/>
              </a:spcBef>
              <a:spcAft>
                <a:spcPts val="0"/>
              </a:spcAft>
              <a:buClr>
                <a:schemeClr val="dk1"/>
              </a:buClr>
              <a:buSzPts val="1200"/>
              <a:buFont typeface="Comfortaa"/>
              <a:buChar char="★"/>
            </a:pPr>
            <a:r>
              <a:rPr lang="en" sz="1200">
                <a:solidFill>
                  <a:schemeClr val="dk1"/>
                </a:solidFill>
                <a:latin typeface="Comfortaa SemiBold"/>
                <a:ea typeface="Comfortaa SemiBold"/>
                <a:cs typeface="Comfortaa SemiBold"/>
                <a:sym typeface="Comfortaa SemiBold"/>
              </a:rPr>
              <a:t>To </a:t>
            </a:r>
            <a:r>
              <a:rPr lang="en" sz="1200" b="1">
                <a:solidFill>
                  <a:srgbClr val="660000"/>
                </a:solidFill>
                <a:latin typeface="Comfortaa"/>
                <a:ea typeface="Comfortaa"/>
                <a:cs typeface="Comfortaa"/>
                <a:sym typeface="Comfortaa"/>
              </a:rPr>
              <a:t>label</a:t>
            </a:r>
            <a:r>
              <a:rPr lang="en" sz="1200">
                <a:solidFill>
                  <a:schemeClr val="dk1"/>
                </a:solidFill>
                <a:latin typeface="Comfortaa SemiBold"/>
                <a:ea typeface="Comfortaa SemiBold"/>
                <a:cs typeface="Comfortaa SemiBold"/>
                <a:sym typeface="Comfortaa SemiBold"/>
              </a:rPr>
              <a:t> the extracted building rooftops into different classes - flat, gable, and hip and create a dataset.</a:t>
            </a:r>
            <a:endParaRPr sz="1200">
              <a:solidFill>
                <a:schemeClr val="dk1"/>
              </a:solidFill>
              <a:latin typeface="Comfortaa SemiBold"/>
              <a:ea typeface="Comfortaa SemiBold"/>
              <a:cs typeface="Comfortaa SemiBold"/>
              <a:sym typeface="Comfortaa SemiBold"/>
            </a:endParaRPr>
          </a:p>
          <a:p>
            <a:pPr marL="457200" lvl="0" indent="-304800" algn="just" rtl="0">
              <a:lnSpc>
                <a:spcPct val="115000"/>
              </a:lnSpc>
              <a:spcBef>
                <a:spcPts val="1000"/>
              </a:spcBef>
              <a:spcAft>
                <a:spcPts val="0"/>
              </a:spcAft>
              <a:buClr>
                <a:schemeClr val="dk1"/>
              </a:buClr>
              <a:buSzPts val="1200"/>
              <a:buFont typeface="Comfortaa"/>
              <a:buChar char="★"/>
            </a:pPr>
            <a:r>
              <a:rPr lang="en" sz="1200">
                <a:solidFill>
                  <a:schemeClr val="dk1"/>
                </a:solidFill>
                <a:latin typeface="Comfortaa SemiBold"/>
                <a:ea typeface="Comfortaa SemiBold"/>
                <a:cs typeface="Comfortaa SemiBold"/>
                <a:sym typeface="Comfortaa SemiBold"/>
              </a:rPr>
              <a:t>To train convolutional neural nets and transfer learning models for </a:t>
            </a:r>
            <a:r>
              <a:rPr lang="en" sz="1200" b="1">
                <a:solidFill>
                  <a:srgbClr val="660000"/>
                </a:solidFill>
                <a:latin typeface="Comfortaa"/>
                <a:ea typeface="Comfortaa"/>
                <a:cs typeface="Comfortaa"/>
                <a:sym typeface="Comfortaa"/>
              </a:rPr>
              <a:t>roof type classification</a:t>
            </a:r>
            <a:r>
              <a:rPr lang="en" sz="1200">
                <a:solidFill>
                  <a:schemeClr val="dk1"/>
                </a:solidFill>
                <a:latin typeface="Comfortaa SemiBold"/>
                <a:ea typeface="Comfortaa SemiBold"/>
                <a:cs typeface="Comfortaa SemiBold"/>
                <a:sym typeface="Comfortaa SemiBold"/>
              </a:rPr>
              <a:t> and perform a comparative study.</a:t>
            </a:r>
            <a:endParaRPr sz="1200">
              <a:solidFill>
                <a:schemeClr val="dk1"/>
              </a:solidFill>
              <a:latin typeface="Comfortaa SemiBold"/>
              <a:ea typeface="Comfortaa SemiBold"/>
              <a:cs typeface="Comfortaa SemiBold"/>
              <a:sym typeface="Comfortaa SemiBold"/>
            </a:endParaRPr>
          </a:p>
          <a:p>
            <a:pPr marL="457200" lvl="0" indent="-304800" algn="just" rtl="0">
              <a:lnSpc>
                <a:spcPct val="115000"/>
              </a:lnSpc>
              <a:spcBef>
                <a:spcPts val="1000"/>
              </a:spcBef>
              <a:spcAft>
                <a:spcPts val="0"/>
              </a:spcAft>
              <a:buClr>
                <a:schemeClr val="dk1"/>
              </a:buClr>
              <a:buSzPts val="1200"/>
              <a:buFont typeface="Comfortaa"/>
              <a:buChar char="★"/>
            </a:pPr>
            <a:r>
              <a:rPr lang="en" sz="1200">
                <a:solidFill>
                  <a:schemeClr val="dk1"/>
                </a:solidFill>
                <a:latin typeface="Comfortaa SemiBold"/>
                <a:ea typeface="Comfortaa SemiBold"/>
                <a:cs typeface="Comfortaa SemiBold"/>
                <a:sym typeface="Comfortaa SemiBold"/>
              </a:rPr>
              <a:t>To perform </a:t>
            </a:r>
            <a:r>
              <a:rPr lang="en" sz="1200" b="1">
                <a:solidFill>
                  <a:srgbClr val="660000"/>
                </a:solidFill>
                <a:latin typeface="Comfortaa"/>
                <a:ea typeface="Comfortaa"/>
                <a:cs typeface="Comfortaa"/>
                <a:sym typeface="Comfortaa"/>
              </a:rPr>
              <a:t>edge detection</a:t>
            </a:r>
            <a:r>
              <a:rPr lang="en" sz="1200">
                <a:solidFill>
                  <a:schemeClr val="dk1"/>
                </a:solidFill>
                <a:latin typeface="Comfortaa SemiBold"/>
                <a:ea typeface="Comfortaa SemiBold"/>
                <a:cs typeface="Comfortaa SemiBold"/>
                <a:sym typeface="Comfortaa SemiBold"/>
              </a:rPr>
              <a:t> on the extracted rooftops and mark boundaries to provide a modular layout of PV panel simulation.</a:t>
            </a:r>
            <a:endParaRPr sz="1200">
              <a:solidFill>
                <a:schemeClr val="dk1"/>
              </a:solidFill>
              <a:latin typeface="Comfortaa SemiBold"/>
              <a:ea typeface="Comfortaa SemiBold"/>
              <a:cs typeface="Comfortaa SemiBold"/>
              <a:sym typeface="Comfortaa SemiBold"/>
            </a:endParaRPr>
          </a:p>
          <a:p>
            <a:pPr marL="0" lvl="0" indent="0" algn="just" rtl="0">
              <a:lnSpc>
                <a:spcPct val="115000"/>
              </a:lnSpc>
              <a:spcBef>
                <a:spcPts val="1200"/>
              </a:spcBef>
              <a:spcAft>
                <a:spcPts val="1200"/>
              </a:spcAft>
              <a:buNone/>
            </a:pPr>
            <a:endParaRPr sz="1200">
              <a:solidFill>
                <a:schemeClr val="dk1"/>
              </a:solidFill>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p:nvPr/>
        </p:nvSpPr>
        <p:spPr>
          <a:xfrm>
            <a:off x="519725" y="661800"/>
            <a:ext cx="3929400" cy="138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1.1 </a:t>
            </a:r>
            <a:r>
              <a:rPr lang="en" sz="1200" b="1" u="sng">
                <a:solidFill>
                  <a:srgbClr val="660000"/>
                </a:solidFill>
                <a:highlight>
                  <a:schemeClr val="lt1"/>
                </a:highlight>
                <a:latin typeface="Comfortaa"/>
                <a:ea typeface="Comfortaa"/>
                <a:cs typeface="Comfortaa"/>
                <a:sym typeface="Comfortaa"/>
              </a:rPr>
              <a:t>Clipping original aerial images</a:t>
            </a:r>
            <a:endParaRPr sz="1200" b="1" u="sng">
              <a:solidFill>
                <a:srgbClr val="660000"/>
              </a:solidFill>
              <a:highlight>
                <a:schemeClr val="lt1"/>
              </a:highlight>
              <a:latin typeface="Comfortaa"/>
              <a:ea typeface="Comfortaa"/>
              <a:cs typeface="Comfortaa"/>
              <a:sym typeface="Comfortaa"/>
            </a:endParaRPr>
          </a:p>
          <a:p>
            <a:pPr marL="457200" lvl="0" indent="-301625" algn="l" rtl="0">
              <a:lnSpc>
                <a:spcPct val="115000"/>
              </a:lnSpc>
              <a:spcBef>
                <a:spcPts val="0"/>
              </a:spcBef>
              <a:spcAft>
                <a:spcPts val="0"/>
              </a:spcAft>
              <a:buClr>
                <a:schemeClr val="dk1"/>
              </a:buClr>
              <a:buSzPts val="1150"/>
              <a:buFont typeface="Comfortaa Medium"/>
              <a:buChar char="★"/>
            </a:pPr>
            <a:r>
              <a:rPr lang="en" sz="1150">
                <a:solidFill>
                  <a:schemeClr val="dk1"/>
                </a:solidFill>
                <a:highlight>
                  <a:schemeClr val="lt1"/>
                </a:highlight>
                <a:latin typeface="Comfortaa Medium"/>
                <a:ea typeface="Comfortaa Medium"/>
                <a:cs typeface="Comfortaa Medium"/>
                <a:sym typeface="Comfortaa Medium"/>
              </a:rPr>
              <a:t>Direct segmentation of large satellite images is difficult. </a:t>
            </a:r>
            <a:endParaRPr sz="1150">
              <a:solidFill>
                <a:schemeClr val="dk1"/>
              </a:solidFill>
              <a:highlight>
                <a:schemeClr val="lt1"/>
              </a:highlight>
              <a:latin typeface="Comfortaa Medium"/>
              <a:ea typeface="Comfortaa Medium"/>
              <a:cs typeface="Comfortaa Medium"/>
              <a:sym typeface="Comfortaa Medium"/>
            </a:endParaRPr>
          </a:p>
          <a:p>
            <a:pPr marL="457200" lvl="0" indent="-301625" algn="l" rtl="0">
              <a:lnSpc>
                <a:spcPct val="115000"/>
              </a:lnSpc>
              <a:spcBef>
                <a:spcPts val="0"/>
              </a:spcBef>
              <a:spcAft>
                <a:spcPts val="0"/>
              </a:spcAft>
              <a:buClr>
                <a:schemeClr val="dk1"/>
              </a:buClr>
              <a:buSzPts val="1150"/>
              <a:buFont typeface="Comfortaa Medium"/>
              <a:buChar char="★"/>
            </a:pPr>
            <a:r>
              <a:rPr lang="en" sz="1150">
                <a:solidFill>
                  <a:schemeClr val="dk1"/>
                </a:solidFill>
                <a:highlight>
                  <a:schemeClr val="lt1"/>
                </a:highlight>
                <a:latin typeface="Comfortaa Medium"/>
                <a:ea typeface="Comfortaa Medium"/>
                <a:cs typeface="Comfortaa Medium"/>
                <a:sym typeface="Comfortaa Medium"/>
              </a:rPr>
              <a:t>Dimensions of 10000 * 10000 pixels is cut into 36 smaller patches of size 1536 * 1536 by </a:t>
            </a:r>
            <a:r>
              <a:rPr lang="en" sz="1150" b="1">
                <a:solidFill>
                  <a:schemeClr val="dk1"/>
                </a:solidFill>
                <a:highlight>
                  <a:schemeClr val="lt1"/>
                </a:highlight>
                <a:latin typeface="Comfortaa"/>
                <a:ea typeface="Comfortaa"/>
                <a:cs typeface="Comfortaa"/>
                <a:sym typeface="Comfortaa"/>
              </a:rPr>
              <a:t>sliding window</a:t>
            </a:r>
            <a:r>
              <a:rPr lang="en" sz="1150">
                <a:solidFill>
                  <a:schemeClr val="dk1"/>
                </a:solidFill>
                <a:highlight>
                  <a:schemeClr val="lt1"/>
                </a:highlight>
                <a:latin typeface="Comfortaa Medium"/>
                <a:ea typeface="Comfortaa Medium"/>
                <a:cs typeface="Comfortaa Medium"/>
                <a:sym typeface="Comfortaa Medium"/>
              </a:rPr>
              <a:t> technique.</a:t>
            </a:r>
            <a:endParaRPr sz="1150">
              <a:solidFill>
                <a:schemeClr val="dk1"/>
              </a:solidFill>
              <a:latin typeface="Comfortaa Medium"/>
              <a:ea typeface="Comfortaa Medium"/>
              <a:cs typeface="Comfortaa Medium"/>
              <a:sym typeface="Comfortaa Medium"/>
            </a:endParaRPr>
          </a:p>
        </p:txBody>
      </p:sp>
      <p:sp>
        <p:nvSpPr>
          <p:cNvPr id="184" name="Google Shape;184;p32"/>
          <p:cNvSpPr txBox="1"/>
          <p:nvPr/>
        </p:nvSpPr>
        <p:spPr>
          <a:xfrm>
            <a:off x="2788950" y="225875"/>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MODULE I - BUILDING DETECTION</a:t>
            </a:r>
            <a:endParaRPr b="1">
              <a:solidFill>
                <a:srgbClr val="660000"/>
              </a:solidFill>
              <a:latin typeface="Comfortaa"/>
              <a:ea typeface="Comfortaa"/>
              <a:cs typeface="Comfortaa"/>
              <a:sym typeface="Comfortaa"/>
            </a:endParaRPr>
          </a:p>
        </p:txBody>
      </p:sp>
      <p:pic>
        <p:nvPicPr>
          <p:cNvPr id="185" name="Google Shape;185;p32"/>
          <p:cNvPicPr preferRelativeResize="0"/>
          <p:nvPr/>
        </p:nvPicPr>
        <p:blipFill>
          <a:blip r:embed="rId3">
            <a:alphaModFix/>
          </a:blip>
          <a:stretch>
            <a:fillRect/>
          </a:stretch>
        </p:blipFill>
        <p:spPr>
          <a:xfrm>
            <a:off x="519725" y="2199025"/>
            <a:ext cx="1973225" cy="1761100"/>
          </a:xfrm>
          <a:prstGeom prst="rect">
            <a:avLst/>
          </a:prstGeom>
          <a:noFill/>
          <a:ln>
            <a:noFill/>
          </a:ln>
        </p:spPr>
      </p:pic>
      <p:pic>
        <p:nvPicPr>
          <p:cNvPr id="186" name="Google Shape;186;p32"/>
          <p:cNvPicPr preferRelativeResize="0"/>
          <p:nvPr/>
        </p:nvPicPr>
        <p:blipFill>
          <a:blip r:embed="rId4">
            <a:alphaModFix/>
          </a:blip>
          <a:stretch>
            <a:fillRect/>
          </a:stretch>
        </p:blipFill>
        <p:spPr>
          <a:xfrm>
            <a:off x="2788950" y="2199025"/>
            <a:ext cx="2012701" cy="1761100"/>
          </a:xfrm>
          <a:prstGeom prst="rect">
            <a:avLst/>
          </a:prstGeom>
          <a:noFill/>
          <a:ln>
            <a:noFill/>
          </a:ln>
        </p:spPr>
      </p:pic>
      <p:sp>
        <p:nvSpPr>
          <p:cNvPr id="187" name="Google Shape;187;p32"/>
          <p:cNvSpPr txBox="1"/>
          <p:nvPr/>
        </p:nvSpPr>
        <p:spPr>
          <a:xfrm>
            <a:off x="616150" y="4031000"/>
            <a:ext cx="187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660000"/>
                </a:solidFill>
                <a:latin typeface="Comfortaa"/>
                <a:ea typeface="Comfortaa"/>
                <a:cs typeface="Comfortaa"/>
                <a:sym typeface="Comfortaa"/>
              </a:rPr>
              <a:t>Aerial satellite image</a:t>
            </a:r>
            <a:endParaRPr sz="1200" b="1">
              <a:solidFill>
                <a:srgbClr val="660000"/>
              </a:solidFill>
              <a:latin typeface="Comfortaa"/>
              <a:ea typeface="Comfortaa"/>
              <a:cs typeface="Comfortaa"/>
              <a:sym typeface="Comfortaa"/>
            </a:endParaRPr>
          </a:p>
        </p:txBody>
      </p:sp>
      <p:sp>
        <p:nvSpPr>
          <p:cNvPr id="188" name="Google Shape;188;p32"/>
          <p:cNvSpPr txBox="1"/>
          <p:nvPr/>
        </p:nvSpPr>
        <p:spPr>
          <a:xfrm>
            <a:off x="2710500" y="4031000"/>
            <a:ext cx="2274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660000"/>
                </a:solidFill>
                <a:latin typeface="Comfortaa"/>
                <a:ea typeface="Comfortaa"/>
                <a:cs typeface="Comfortaa"/>
                <a:sym typeface="Comfortaa"/>
              </a:rPr>
              <a:t>Patches of image after clipping</a:t>
            </a:r>
            <a:endParaRPr sz="1200" b="1">
              <a:solidFill>
                <a:srgbClr val="660000"/>
              </a:solidFill>
              <a:latin typeface="Comfortaa"/>
              <a:ea typeface="Comfortaa"/>
              <a:cs typeface="Comfortaa"/>
              <a:sym typeface="Comfortaa"/>
            </a:endParaRPr>
          </a:p>
        </p:txBody>
      </p:sp>
      <p:sp>
        <p:nvSpPr>
          <p:cNvPr id="189" name="Google Shape;189;p32"/>
          <p:cNvSpPr txBox="1"/>
          <p:nvPr/>
        </p:nvSpPr>
        <p:spPr>
          <a:xfrm>
            <a:off x="5167550" y="722575"/>
            <a:ext cx="3447600" cy="101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1.2 </a:t>
            </a:r>
            <a:r>
              <a:rPr lang="en" sz="1200" b="1" u="sng">
                <a:solidFill>
                  <a:srgbClr val="660000"/>
                </a:solidFill>
                <a:highlight>
                  <a:schemeClr val="lt1"/>
                </a:highlight>
                <a:latin typeface="Comfortaa"/>
                <a:ea typeface="Comfortaa"/>
                <a:cs typeface="Comfortaa"/>
                <a:sym typeface="Comfortaa"/>
              </a:rPr>
              <a:t>Clipping corresponding mask images</a:t>
            </a:r>
            <a:endParaRPr sz="1200" b="1" u="sng">
              <a:solidFill>
                <a:srgbClr val="660000"/>
              </a:solidFill>
              <a:highlight>
                <a:schemeClr val="lt1"/>
              </a:highlight>
              <a:latin typeface="Comfortaa"/>
              <a:ea typeface="Comfortaa"/>
              <a:cs typeface="Comfortaa"/>
              <a:sym typeface="Comfortaa"/>
            </a:endParaRPr>
          </a:p>
          <a:p>
            <a:pPr marL="457200" lvl="0" indent="-301625" algn="l" rtl="0">
              <a:lnSpc>
                <a:spcPct val="115000"/>
              </a:lnSpc>
              <a:spcBef>
                <a:spcPts val="0"/>
              </a:spcBef>
              <a:spcAft>
                <a:spcPts val="0"/>
              </a:spcAft>
              <a:buClr>
                <a:schemeClr val="dk1"/>
              </a:buClr>
              <a:buSzPts val="1150"/>
              <a:buFont typeface="Comfortaa Medium"/>
              <a:buChar char="★"/>
            </a:pPr>
            <a:r>
              <a:rPr lang="en" sz="1150">
                <a:solidFill>
                  <a:schemeClr val="dk1"/>
                </a:solidFill>
                <a:highlight>
                  <a:schemeClr val="lt1"/>
                </a:highlight>
                <a:latin typeface="Comfortaa Medium"/>
                <a:ea typeface="Comfortaa Medium"/>
                <a:cs typeface="Comfortaa Medium"/>
                <a:sym typeface="Comfortaa Medium"/>
              </a:rPr>
              <a:t>Corresponding ground truth masks for satellite images are also clipped.</a:t>
            </a:r>
            <a:endParaRPr sz="1150">
              <a:solidFill>
                <a:schemeClr val="dk1"/>
              </a:solidFill>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350" b="1">
              <a:solidFill>
                <a:srgbClr val="B45F06"/>
              </a:solidFill>
              <a:highlight>
                <a:schemeClr val="lt1"/>
              </a:highlight>
              <a:latin typeface="Times New Roman"/>
              <a:ea typeface="Times New Roman"/>
              <a:cs typeface="Times New Roman"/>
              <a:sym typeface="Times New Roman"/>
            </a:endParaRPr>
          </a:p>
        </p:txBody>
      </p:sp>
      <p:pic>
        <p:nvPicPr>
          <p:cNvPr id="190" name="Google Shape;190;p32"/>
          <p:cNvPicPr preferRelativeResize="0"/>
          <p:nvPr/>
        </p:nvPicPr>
        <p:blipFill>
          <a:blip r:embed="rId5">
            <a:alphaModFix/>
          </a:blip>
          <a:stretch>
            <a:fillRect/>
          </a:stretch>
        </p:blipFill>
        <p:spPr>
          <a:xfrm>
            <a:off x="5097650" y="2228825"/>
            <a:ext cx="1901213" cy="1701501"/>
          </a:xfrm>
          <a:prstGeom prst="rect">
            <a:avLst/>
          </a:prstGeom>
          <a:noFill/>
          <a:ln>
            <a:noFill/>
          </a:ln>
        </p:spPr>
      </p:pic>
      <p:pic>
        <p:nvPicPr>
          <p:cNvPr id="191" name="Google Shape;191;p32"/>
          <p:cNvPicPr preferRelativeResize="0"/>
          <p:nvPr/>
        </p:nvPicPr>
        <p:blipFill>
          <a:blip r:embed="rId6">
            <a:alphaModFix/>
          </a:blip>
          <a:stretch>
            <a:fillRect/>
          </a:stretch>
        </p:blipFill>
        <p:spPr>
          <a:xfrm>
            <a:off x="7072325" y="2199025"/>
            <a:ext cx="1901225" cy="1701501"/>
          </a:xfrm>
          <a:prstGeom prst="rect">
            <a:avLst/>
          </a:prstGeom>
          <a:noFill/>
          <a:ln>
            <a:noFill/>
          </a:ln>
        </p:spPr>
      </p:pic>
      <p:sp>
        <p:nvSpPr>
          <p:cNvPr id="192" name="Google Shape;192;p32"/>
          <p:cNvSpPr txBox="1"/>
          <p:nvPr/>
        </p:nvSpPr>
        <p:spPr>
          <a:xfrm>
            <a:off x="5041000" y="4031000"/>
            <a:ext cx="2106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660000"/>
                </a:solidFill>
                <a:latin typeface="Comfortaa"/>
                <a:ea typeface="Comfortaa"/>
                <a:cs typeface="Comfortaa"/>
                <a:sym typeface="Comfortaa"/>
              </a:rPr>
              <a:t>Ground truth segmented image</a:t>
            </a:r>
            <a:endParaRPr>
              <a:solidFill>
                <a:srgbClr val="660000"/>
              </a:solidFill>
            </a:endParaRPr>
          </a:p>
        </p:txBody>
      </p:sp>
      <p:sp>
        <p:nvSpPr>
          <p:cNvPr id="193" name="Google Shape;193;p32"/>
          <p:cNvSpPr txBox="1"/>
          <p:nvPr/>
        </p:nvSpPr>
        <p:spPr>
          <a:xfrm>
            <a:off x="7072325" y="4017200"/>
            <a:ext cx="21897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Ground truth patches after clipping</a:t>
            </a:r>
            <a:endParaRPr sz="1200" b="1">
              <a:solidFill>
                <a:srgbClr val="660000"/>
              </a:solidFill>
              <a:latin typeface="Comfortaa"/>
              <a:ea typeface="Comfortaa"/>
              <a:cs typeface="Comfortaa"/>
              <a:sym typeface="Comfortaa"/>
            </a:endParaRPr>
          </a:p>
        </p:txBody>
      </p:sp>
      <p:cxnSp>
        <p:nvCxnSpPr>
          <p:cNvPr id="194" name="Google Shape;194;p32"/>
          <p:cNvCxnSpPr/>
          <p:nvPr/>
        </p:nvCxnSpPr>
        <p:spPr>
          <a:xfrm flipH="1">
            <a:off x="4908900" y="860150"/>
            <a:ext cx="8700" cy="3735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p:nvPr/>
        </p:nvSpPr>
        <p:spPr>
          <a:xfrm>
            <a:off x="721200" y="608175"/>
            <a:ext cx="7784700" cy="77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660000"/>
                </a:solidFill>
                <a:highlight>
                  <a:schemeClr val="lt1"/>
                </a:highlight>
                <a:latin typeface="Comfortaa"/>
                <a:ea typeface="Comfortaa"/>
                <a:cs typeface="Comfortaa"/>
                <a:sym typeface="Comfortaa"/>
              </a:rPr>
              <a:t>1.3 </a:t>
            </a:r>
            <a:r>
              <a:rPr lang="en" sz="1200" b="1" u="sng">
                <a:solidFill>
                  <a:srgbClr val="660000"/>
                </a:solidFill>
                <a:highlight>
                  <a:schemeClr val="lt1"/>
                </a:highlight>
                <a:latin typeface="Comfortaa"/>
                <a:ea typeface="Comfortaa"/>
                <a:cs typeface="Comfortaa"/>
                <a:sym typeface="Comfortaa"/>
              </a:rPr>
              <a:t>Resizing and Normalization</a:t>
            </a:r>
            <a:endParaRPr sz="1200" b="1" u="sng">
              <a:solidFill>
                <a:srgbClr val="660000"/>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Clr>
                <a:schemeClr val="dk1"/>
              </a:buClr>
              <a:buSzPts val="1100"/>
              <a:buFont typeface="Arial"/>
              <a:buNone/>
            </a:pPr>
            <a:r>
              <a:rPr lang="en" sz="1150">
                <a:solidFill>
                  <a:schemeClr val="dk1"/>
                </a:solidFill>
                <a:highlight>
                  <a:schemeClr val="lt1"/>
                </a:highlight>
                <a:latin typeface="Comfortaa Medium"/>
                <a:ea typeface="Comfortaa Medium"/>
                <a:cs typeface="Comfortaa Medium"/>
                <a:sym typeface="Comfortaa Medium"/>
              </a:rPr>
              <a:t>Images of size 1536 * 1536 are difficult to train owing to hardware constraints. Images are hence resized to 256 * 256 with INTER_CUBIC interpolation method for better resolution of images.</a:t>
            </a:r>
            <a:endParaRPr sz="1150">
              <a:latin typeface="Open Sans"/>
              <a:ea typeface="Open Sans"/>
              <a:cs typeface="Open Sans"/>
              <a:sym typeface="Open Sans"/>
            </a:endParaRPr>
          </a:p>
        </p:txBody>
      </p:sp>
      <p:sp>
        <p:nvSpPr>
          <p:cNvPr id="200" name="Google Shape;200;p33"/>
          <p:cNvSpPr txBox="1"/>
          <p:nvPr/>
        </p:nvSpPr>
        <p:spPr>
          <a:xfrm>
            <a:off x="801300" y="1497300"/>
            <a:ext cx="7541400" cy="77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latin typeface="Comfortaa"/>
                <a:ea typeface="Comfortaa"/>
                <a:cs typeface="Comfortaa"/>
                <a:sym typeface="Comfortaa"/>
              </a:rPr>
              <a:t>1.4 </a:t>
            </a:r>
            <a:r>
              <a:rPr lang="en" sz="1200" b="1" u="sng">
                <a:solidFill>
                  <a:srgbClr val="660000"/>
                </a:solidFill>
                <a:latin typeface="Comfortaa"/>
                <a:ea typeface="Comfortaa"/>
                <a:cs typeface="Comfortaa"/>
                <a:sym typeface="Comfortaa"/>
              </a:rPr>
              <a:t>Adapting the MultiRes UNet architecture</a:t>
            </a:r>
            <a:endParaRPr sz="1200" b="1" u="sng">
              <a:solidFill>
                <a:srgbClr val="660000"/>
              </a:solidFill>
              <a:latin typeface="Comfortaa"/>
              <a:ea typeface="Comfortaa"/>
              <a:cs typeface="Comfortaa"/>
              <a:sym typeface="Comfortaa"/>
            </a:endParaRPr>
          </a:p>
          <a:p>
            <a:pPr marL="0" lvl="0" indent="0" algn="l" rtl="0">
              <a:lnSpc>
                <a:spcPct val="115000"/>
              </a:lnSpc>
              <a:spcBef>
                <a:spcPts val="0"/>
              </a:spcBef>
              <a:spcAft>
                <a:spcPts val="0"/>
              </a:spcAft>
              <a:buNone/>
            </a:pPr>
            <a:r>
              <a:rPr lang="en" sz="1150">
                <a:solidFill>
                  <a:schemeClr val="dk1"/>
                </a:solidFill>
                <a:latin typeface="Comfortaa Medium"/>
                <a:ea typeface="Comfortaa Medium"/>
                <a:cs typeface="Comfortaa Medium"/>
                <a:sym typeface="Comfortaa Medium"/>
              </a:rPr>
              <a:t>The architecture of the MultiRes UNet network consists of 2 important blocks: the MultiRes Block and the Res Path.</a:t>
            </a:r>
            <a:endParaRPr sz="1150"/>
          </a:p>
        </p:txBody>
      </p:sp>
      <p:pic>
        <p:nvPicPr>
          <p:cNvPr id="201" name="Google Shape;201;p33"/>
          <p:cNvPicPr preferRelativeResize="0"/>
          <p:nvPr/>
        </p:nvPicPr>
        <p:blipFill>
          <a:blip r:embed="rId3">
            <a:alphaModFix/>
          </a:blip>
          <a:stretch>
            <a:fillRect/>
          </a:stretch>
        </p:blipFill>
        <p:spPr>
          <a:xfrm>
            <a:off x="903475" y="2456475"/>
            <a:ext cx="5838674" cy="1183950"/>
          </a:xfrm>
          <a:prstGeom prst="rect">
            <a:avLst/>
          </a:prstGeom>
          <a:noFill/>
          <a:ln>
            <a:noFill/>
          </a:ln>
        </p:spPr>
      </p:pic>
      <p:pic>
        <p:nvPicPr>
          <p:cNvPr id="202" name="Google Shape;202;p33"/>
          <p:cNvPicPr preferRelativeResize="0"/>
          <p:nvPr/>
        </p:nvPicPr>
        <p:blipFill>
          <a:blip r:embed="rId4">
            <a:alphaModFix/>
          </a:blip>
          <a:stretch>
            <a:fillRect/>
          </a:stretch>
        </p:blipFill>
        <p:spPr>
          <a:xfrm>
            <a:off x="4465498" y="3483775"/>
            <a:ext cx="4457451" cy="1546775"/>
          </a:xfrm>
          <a:prstGeom prst="rect">
            <a:avLst/>
          </a:prstGeom>
          <a:noFill/>
          <a:ln>
            <a:noFill/>
          </a:ln>
        </p:spPr>
      </p:pic>
      <p:sp>
        <p:nvSpPr>
          <p:cNvPr id="203" name="Google Shape;203;p33"/>
          <p:cNvSpPr txBox="1"/>
          <p:nvPr/>
        </p:nvSpPr>
        <p:spPr>
          <a:xfrm>
            <a:off x="6881150" y="2762450"/>
            <a:ext cx="2041800" cy="393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60" b="1">
                <a:solidFill>
                  <a:srgbClr val="783F04"/>
                </a:solidFill>
                <a:latin typeface="Comfortaa"/>
                <a:ea typeface="Comfortaa"/>
                <a:cs typeface="Comfortaa"/>
                <a:sym typeface="Comfortaa"/>
              </a:rPr>
              <a:t>MultiRes Block</a:t>
            </a:r>
            <a:endParaRPr>
              <a:solidFill>
                <a:srgbClr val="783F04"/>
              </a:solidFill>
            </a:endParaRPr>
          </a:p>
        </p:txBody>
      </p:sp>
      <p:sp>
        <p:nvSpPr>
          <p:cNvPr id="204" name="Google Shape;204;p33"/>
          <p:cNvSpPr txBox="1"/>
          <p:nvPr/>
        </p:nvSpPr>
        <p:spPr>
          <a:xfrm>
            <a:off x="1980950" y="4205150"/>
            <a:ext cx="1711500" cy="393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60" b="1">
                <a:solidFill>
                  <a:srgbClr val="783F04"/>
                </a:solidFill>
                <a:latin typeface="Comfortaa"/>
                <a:ea typeface="Comfortaa"/>
                <a:cs typeface="Comfortaa"/>
                <a:sym typeface="Comfortaa"/>
              </a:rPr>
              <a:t>Res Path</a:t>
            </a:r>
            <a:endParaRPr>
              <a:solidFill>
                <a:srgbClr val="783F04"/>
              </a:solidFill>
            </a:endParaRPr>
          </a:p>
        </p:txBody>
      </p:sp>
      <p:sp>
        <p:nvSpPr>
          <p:cNvPr id="205" name="Google Shape;205;p33"/>
          <p:cNvSpPr txBox="1"/>
          <p:nvPr/>
        </p:nvSpPr>
        <p:spPr>
          <a:xfrm>
            <a:off x="2788950" y="225875"/>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MODULE I - BUILDING DETECTION</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4"/>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11" name="Google Shape;211;p34"/>
          <p:cNvGraphicFramePr/>
          <p:nvPr/>
        </p:nvGraphicFramePr>
        <p:xfrm>
          <a:off x="5504275" y="716915"/>
          <a:ext cx="2962125" cy="4019575"/>
        </p:xfrm>
        <a:graphic>
          <a:graphicData uri="http://schemas.openxmlformats.org/drawingml/2006/table">
            <a:tbl>
              <a:tblPr>
                <a:noFill/>
                <a:tableStyleId>{F21F01A4-D326-49EE-BE27-C25EA3526EE1}</a:tableStyleId>
              </a:tblPr>
              <a:tblGrid>
                <a:gridCol w="1476400"/>
                <a:gridCol w="1485725"/>
              </a:tblGrid>
              <a:tr h="513775">
                <a:tc>
                  <a:txBody>
                    <a:bodyPr/>
                    <a:lstStyle/>
                    <a:p>
                      <a:pPr marL="0" lvl="0" indent="0" algn="l" rtl="0">
                        <a:spcBef>
                          <a:spcPts val="0"/>
                        </a:spcBef>
                        <a:spcAft>
                          <a:spcPts val="0"/>
                        </a:spcAft>
                        <a:buNone/>
                      </a:pPr>
                      <a:r>
                        <a:rPr lang="en" sz="1100" b="1">
                          <a:latin typeface="Comfortaa"/>
                          <a:ea typeface="Comfortaa"/>
                          <a:cs typeface="Comfortaa"/>
                          <a:sym typeface="Comfortaa"/>
                        </a:rPr>
                        <a:t>Hyper parameters</a:t>
                      </a:r>
                      <a:endParaRPr sz="1100" b="1">
                        <a:latin typeface="Comfortaa"/>
                        <a:ea typeface="Comfortaa"/>
                        <a:cs typeface="Comfortaa"/>
                        <a:sym typeface="Comforta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Values</a:t>
                      </a:r>
                      <a:endParaRPr sz="1100" b="1">
                        <a:latin typeface="Comfortaa"/>
                        <a:ea typeface="Comfortaa"/>
                        <a:cs typeface="Comfortaa"/>
                        <a:sym typeface="Comforta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Learning rate</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0.0001</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Epochs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100</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Batch size</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8</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Image dimensions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256 x 256</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158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Optimizer</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Adam</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844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Loss</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Binary cross entropy</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42200">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Activation Function</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ReLU (in all convolution layers)</a:t>
                      </a:r>
                      <a:endParaRPr sz="1100">
                        <a:latin typeface="Comfortaa Medium"/>
                        <a:ea typeface="Comfortaa Medium"/>
                        <a:cs typeface="Comfortaa Medium"/>
                        <a:sym typeface="Comfortaa Medium"/>
                      </a:endParaRPr>
                    </a:p>
                    <a:p>
                      <a:pPr marL="0" lvl="0" indent="0" algn="l" rtl="0">
                        <a:lnSpc>
                          <a:spcPct val="135714"/>
                        </a:lnSpc>
                        <a:spcBef>
                          <a:spcPts val="0"/>
                        </a:spcBef>
                        <a:spcAft>
                          <a:spcPts val="0"/>
                        </a:spcAft>
                        <a:buNone/>
                      </a:pPr>
                      <a:r>
                        <a:rPr lang="en" sz="1100">
                          <a:latin typeface="Comfortaa Medium"/>
                          <a:ea typeface="Comfortaa Medium"/>
                          <a:cs typeface="Comfortaa Medium"/>
                          <a:sym typeface="Comfortaa Medium"/>
                        </a:rPr>
                        <a:t>Sigmoid (in the output layer)</a:t>
                      </a:r>
                      <a:endParaRPr sz="1100">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212" name="Google Shape;212;p34"/>
          <p:cNvSpPr txBox="1"/>
          <p:nvPr/>
        </p:nvSpPr>
        <p:spPr>
          <a:xfrm>
            <a:off x="1460100" y="509800"/>
            <a:ext cx="30000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solidFill>
                  <a:srgbClr val="660000"/>
                </a:solidFill>
                <a:latin typeface="Comfortaa"/>
                <a:ea typeface="Comfortaa"/>
                <a:cs typeface="Comfortaa"/>
                <a:sym typeface="Comfortaa"/>
              </a:rPr>
              <a:t>Architecture of MultiRes UNet</a:t>
            </a:r>
            <a:endParaRPr sz="16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5"/>
          <p:cNvPicPr preferRelativeResize="0"/>
          <p:nvPr/>
        </p:nvPicPr>
        <p:blipFill>
          <a:blip r:embed="rId3">
            <a:alphaModFix/>
          </a:blip>
          <a:stretch>
            <a:fillRect/>
          </a:stretch>
        </p:blipFill>
        <p:spPr>
          <a:xfrm>
            <a:off x="682075" y="857225"/>
            <a:ext cx="4617776" cy="1545650"/>
          </a:xfrm>
          <a:prstGeom prst="rect">
            <a:avLst/>
          </a:prstGeom>
          <a:noFill/>
          <a:ln>
            <a:noFill/>
          </a:ln>
        </p:spPr>
      </p:pic>
      <p:pic>
        <p:nvPicPr>
          <p:cNvPr id="218" name="Google Shape;218;p35"/>
          <p:cNvPicPr preferRelativeResize="0"/>
          <p:nvPr/>
        </p:nvPicPr>
        <p:blipFill>
          <a:blip r:embed="rId4">
            <a:alphaModFix/>
          </a:blip>
          <a:stretch>
            <a:fillRect/>
          </a:stretch>
        </p:blipFill>
        <p:spPr>
          <a:xfrm>
            <a:off x="536800" y="2613800"/>
            <a:ext cx="6926475" cy="1952625"/>
          </a:xfrm>
          <a:prstGeom prst="rect">
            <a:avLst/>
          </a:prstGeom>
          <a:noFill/>
          <a:ln>
            <a:noFill/>
          </a:ln>
        </p:spPr>
      </p:pic>
      <p:sp>
        <p:nvSpPr>
          <p:cNvPr id="219" name="Google Shape;219;p35"/>
          <p:cNvSpPr txBox="1"/>
          <p:nvPr/>
        </p:nvSpPr>
        <p:spPr>
          <a:xfrm>
            <a:off x="1820550" y="4660625"/>
            <a:ext cx="5502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660000"/>
                </a:solidFill>
                <a:latin typeface="Comfortaa"/>
                <a:ea typeface="Comfortaa"/>
                <a:cs typeface="Comfortaa"/>
                <a:sym typeface="Comfortaa"/>
              </a:rPr>
              <a:t>Results of building segmentation with MultiRes UNet model</a:t>
            </a:r>
            <a:endParaRPr sz="1100" b="1">
              <a:solidFill>
                <a:srgbClr val="660000"/>
              </a:solidFill>
              <a:latin typeface="Comfortaa"/>
              <a:ea typeface="Comfortaa"/>
              <a:cs typeface="Comfortaa"/>
              <a:sym typeface="Comfortaa"/>
            </a:endParaRPr>
          </a:p>
        </p:txBody>
      </p:sp>
      <p:sp>
        <p:nvSpPr>
          <p:cNvPr id="220" name="Google Shape;220;p35"/>
          <p:cNvSpPr txBox="1"/>
          <p:nvPr/>
        </p:nvSpPr>
        <p:spPr>
          <a:xfrm>
            <a:off x="286700" y="121625"/>
            <a:ext cx="8054100" cy="73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660000"/>
                </a:solidFill>
                <a:latin typeface="Comfortaa"/>
                <a:ea typeface="Comfortaa"/>
                <a:cs typeface="Comfortaa"/>
                <a:sym typeface="Comfortaa"/>
              </a:rPr>
              <a:t>1.5 </a:t>
            </a:r>
            <a:r>
              <a:rPr lang="en" sz="1200" b="1" u="sng">
                <a:solidFill>
                  <a:srgbClr val="660000"/>
                </a:solidFill>
                <a:latin typeface="Comfortaa"/>
                <a:ea typeface="Comfortaa"/>
                <a:cs typeface="Comfortaa"/>
                <a:sym typeface="Comfortaa"/>
              </a:rPr>
              <a:t>Applying threshold</a:t>
            </a:r>
            <a:endParaRPr sz="1200" b="1" u="sng">
              <a:solidFill>
                <a:srgbClr val="660000"/>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Threshold is set to 0.5 to delineate the boundaries of buildings and differentiate the edges properly. The violet color markings show the difference before and after the threshold is applied.</a:t>
            </a:r>
            <a:endParaRPr sz="1200">
              <a:latin typeface="Open Sans"/>
              <a:ea typeface="Open Sans"/>
              <a:cs typeface="Open Sans"/>
              <a:sym typeface="Open Sans"/>
            </a:endParaRPr>
          </a:p>
        </p:txBody>
      </p:sp>
      <p:sp>
        <p:nvSpPr>
          <p:cNvPr id="221" name="Google Shape;221;p35"/>
          <p:cNvSpPr txBox="1"/>
          <p:nvPr/>
        </p:nvSpPr>
        <p:spPr>
          <a:xfrm>
            <a:off x="5552550" y="1224750"/>
            <a:ext cx="31098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660000"/>
                </a:solidFill>
                <a:latin typeface="Comfortaa"/>
                <a:ea typeface="Comfortaa"/>
                <a:cs typeface="Comfortaa"/>
                <a:sym typeface="Comfortaa"/>
              </a:rPr>
              <a:t>Results of building segmentation before and after applying threshold.</a:t>
            </a:r>
            <a:endParaRPr sz="11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2721450" y="43450"/>
            <a:ext cx="37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MODULE I - BUILDING DETECTION</a:t>
            </a:r>
            <a:endParaRPr b="1">
              <a:solidFill>
                <a:srgbClr val="660000"/>
              </a:solidFill>
              <a:latin typeface="Comfortaa"/>
              <a:ea typeface="Comfortaa"/>
              <a:cs typeface="Comfortaa"/>
              <a:sym typeface="Comfortaa"/>
            </a:endParaRPr>
          </a:p>
        </p:txBody>
      </p:sp>
      <p:pic>
        <p:nvPicPr>
          <p:cNvPr id="227" name="Google Shape;227;p36"/>
          <p:cNvPicPr preferRelativeResize="0"/>
          <p:nvPr/>
        </p:nvPicPr>
        <p:blipFill>
          <a:blip r:embed="rId3">
            <a:alphaModFix/>
          </a:blip>
          <a:stretch>
            <a:fillRect/>
          </a:stretch>
        </p:blipFill>
        <p:spPr>
          <a:xfrm>
            <a:off x="1941600" y="2936575"/>
            <a:ext cx="5943600" cy="1846425"/>
          </a:xfrm>
          <a:prstGeom prst="rect">
            <a:avLst/>
          </a:prstGeom>
          <a:noFill/>
          <a:ln>
            <a:noFill/>
          </a:ln>
        </p:spPr>
      </p:pic>
      <p:sp>
        <p:nvSpPr>
          <p:cNvPr id="228" name="Google Shape;228;p36"/>
          <p:cNvSpPr txBox="1"/>
          <p:nvPr/>
        </p:nvSpPr>
        <p:spPr>
          <a:xfrm>
            <a:off x="1079750" y="4558500"/>
            <a:ext cx="73890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 </a:t>
            </a:r>
            <a:r>
              <a:rPr lang="en" sz="1100" b="1">
                <a:solidFill>
                  <a:srgbClr val="660000"/>
                </a:solidFill>
                <a:latin typeface="Comfortaa"/>
                <a:ea typeface="Comfortaa"/>
                <a:cs typeface="Comfortaa"/>
                <a:sym typeface="Comfortaa"/>
              </a:rPr>
              <a:t>Original satellite image (left), masked image after training on MultiRes UNet model (center), extracted rooftops (right)</a:t>
            </a:r>
            <a:endParaRPr sz="1100" b="1">
              <a:solidFill>
                <a:srgbClr val="660000"/>
              </a:solidFill>
              <a:latin typeface="Comfortaa"/>
              <a:ea typeface="Comfortaa"/>
              <a:cs typeface="Comfortaa"/>
              <a:sym typeface="Comfortaa"/>
            </a:endParaRPr>
          </a:p>
        </p:txBody>
      </p:sp>
      <p:sp>
        <p:nvSpPr>
          <p:cNvPr id="229" name="Google Shape;229;p36"/>
          <p:cNvSpPr txBox="1"/>
          <p:nvPr/>
        </p:nvSpPr>
        <p:spPr>
          <a:xfrm>
            <a:off x="616875" y="382300"/>
            <a:ext cx="7724100" cy="30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990"/>
              <a:buFont typeface="Arial"/>
              <a:buNone/>
            </a:pPr>
            <a:r>
              <a:rPr lang="en" sz="1100" b="1">
                <a:solidFill>
                  <a:srgbClr val="660000"/>
                </a:solidFill>
                <a:latin typeface="Comfortaa"/>
                <a:ea typeface="Comfortaa"/>
                <a:cs typeface="Comfortaa"/>
                <a:sym typeface="Comfortaa"/>
              </a:rPr>
              <a:t>1.6 </a:t>
            </a:r>
            <a:r>
              <a:rPr lang="en" sz="1100" b="1" u="sng">
                <a:solidFill>
                  <a:srgbClr val="660000"/>
                </a:solidFill>
                <a:latin typeface="Comfortaa"/>
                <a:ea typeface="Comfortaa"/>
                <a:cs typeface="Comfortaa"/>
                <a:sym typeface="Comfortaa"/>
              </a:rPr>
              <a:t>Rooftop Extraction</a:t>
            </a:r>
            <a:endParaRPr sz="1100" b="1" u="sng">
              <a:solidFill>
                <a:srgbClr val="660000"/>
              </a:solidFill>
              <a:latin typeface="Comfortaa"/>
              <a:ea typeface="Comfortaa"/>
              <a:cs typeface="Comfortaa"/>
              <a:sym typeface="Comfortaa"/>
            </a:endParaRPr>
          </a:p>
          <a:p>
            <a:pPr marL="0" lvl="0" indent="0" algn="l" rtl="0">
              <a:spcBef>
                <a:spcPts val="0"/>
              </a:spcBef>
              <a:spcAft>
                <a:spcPts val="0"/>
              </a:spcAft>
              <a:buClr>
                <a:schemeClr val="dk1"/>
              </a:buClr>
              <a:buSzPts val="990"/>
              <a:buFont typeface="Arial"/>
              <a:buNone/>
            </a:pPr>
            <a:endParaRPr sz="1100" u="sng">
              <a:solidFill>
                <a:srgbClr val="783F04"/>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990"/>
              <a:buFont typeface="Arial"/>
              <a:buNone/>
            </a:pPr>
            <a:r>
              <a:rPr lang="en" sz="1100" b="1">
                <a:solidFill>
                  <a:srgbClr val="660000"/>
                </a:solidFill>
                <a:latin typeface="Comfortaa"/>
                <a:ea typeface="Comfortaa"/>
                <a:cs typeface="Comfortaa"/>
                <a:sym typeface="Comfortaa"/>
              </a:rPr>
              <a:t>1.6.1 </a:t>
            </a:r>
            <a:r>
              <a:rPr lang="en" sz="1100" b="1" u="sng">
                <a:solidFill>
                  <a:srgbClr val="660000"/>
                </a:solidFill>
                <a:latin typeface="Comfortaa"/>
                <a:ea typeface="Comfortaa"/>
                <a:cs typeface="Comfortaa"/>
                <a:sym typeface="Comfortaa"/>
              </a:rPr>
              <a:t>Get contours</a:t>
            </a:r>
            <a:endParaRPr sz="1100" b="1" u="sng">
              <a:solidFill>
                <a:srgbClr val="660000"/>
              </a:solidFill>
              <a:latin typeface="Comfortaa"/>
              <a:ea typeface="Comfortaa"/>
              <a:cs typeface="Comfortaa"/>
              <a:sym typeface="Comfortaa"/>
            </a:endParaRPr>
          </a:p>
          <a:p>
            <a:pPr marL="457200" lvl="0" indent="-298450" algn="l" rtl="0">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Contours are used to detect the borders of objects and localize them easily in an image. </a:t>
            </a:r>
            <a:endParaRPr sz="1100">
              <a:solidFill>
                <a:schemeClr val="dk1"/>
              </a:solidFill>
              <a:latin typeface="Comfortaa SemiBold"/>
              <a:ea typeface="Comfortaa SemiBold"/>
              <a:cs typeface="Comfortaa SemiBold"/>
              <a:sym typeface="Comfortaa SemiBold"/>
            </a:endParaRPr>
          </a:p>
          <a:p>
            <a:pPr marL="457200" lvl="0" indent="-298450" algn="l" rtl="0">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Grayscale transformation and then binary thresholding is applied on it following which the contours of buildings are identified. </a:t>
            </a: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Clr>
                <a:schemeClr val="dk1"/>
              </a:buClr>
              <a:buSzPts val="990"/>
              <a:buFont typeface="Arial"/>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990"/>
              <a:buFont typeface="Arial"/>
              <a:buNone/>
            </a:pPr>
            <a:r>
              <a:rPr lang="en" sz="1100" b="1">
                <a:solidFill>
                  <a:srgbClr val="660000"/>
                </a:solidFill>
                <a:latin typeface="Comfortaa"/>
                <a:ea typeface="Comfortaa"/>
                <a:cs typeface="Comfortaa"/>
                <a:sym typeface="Comfortaa"/>
              </a:rPr>
              <a:t>1.6.2 </a:t>
            </a:r>
            <a:r>
              <a:rPr lang="en" sz="1100" b="1" u="sng">
                <a:solidFill>
                  <a:srgbClr val="660000"/>
                </a:solidFill>
                <a:latin typeface="Comfortaa"/>
                <a:ea typeface="Comfortaa"/>
                <a:cs typeface="Comfortaa"/>
                <a:sym typeface="Comfortaa"/>
              </a:rPr>
              <a:t>Drawing bounding box</a:t>
            </a:r>
            <a:endParaRPr sz="1100" b="1" u="sng">
              <a:solidFill>
                <a:srgbClr val="660000"/>
              </a:solidFill>
              <a:latin typeface="Comfortaa"/>
              <a:ea typeface="Comfortaa"/>
              <a:cs typeface="Comfortaa"/>
              <a:sym typeface="Comfortaa"/>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rgbClr val="222222"/>
                </a:solidFill>
                <a:highlight>
                  <a:schemeClr val="lt1"/>
                </a:highlight>
                <a:latin typeface="Comfortaa SemiBold"/>
                <a:ea typeface="Comfortaa SemiBold"/>
                <a:cs typeface="Comfortaa SemiBold"/>
                <a:sym typeface="Comfortaa SemiBold"/>
              </a:rPr>
              <a:t>Bounding boxes are used to highlight the regions of interest </a:t>
            </a:r>
            <a:r>
              <a:rPr lang="en" sz="1100">
                <a:solidFill>
                  <a:srgbClr val="232629"/>
                </a:solidFill>
                <a:highlight>
                  <a:schemeClr val="lt1"/>
                </a:highlight>
                <a:latin typeface="Comfortaa SemiBold"/>
                <a:ea typeface="Comfortaa SemiBold"/>
                <a:cs typeface="Comfortaa SemiBold"/>
                <a:sym typeface="Comfortaa SemiBold"/>
              </a:rPr>
              <a:t>after obtaining </a:t>
            </a:r>
            <a:endParaRPr sz="1100">
              <a:solidFill>
                <a:srgbClr val="232629"/>
              </a:solidFill>
              <a:highlight>
                <a:schemeClr val="lt1"/>
              </a:highlight>
              <a:latin typeface="Comfortaa SemiBold"/>
              <a:ea typeface="Comfortaa SemiBold"/>
              <a:cs typeface="Comfortaa SemiBold"/>
              <a:sym typeface="Comfortaa SemiBold"/>
            </a:endParaRPr>
          </a:p>
          <a:p>
            <a:pPr marL="457200" lvl="0" indent="0" algn="just" rtl="0">
              <a:lnSpc>
                <a:spcPct val="115000"/>
              </a:lnSpc>
              <a:spcBef>
                <a:spcPts val="0"/>
              </a:spcBef>
              <a:spcAft>
                <a:spcPts val="0"/>
              </a:spcAft>
              <a:buClr>
                <a:schemeClr val="dk1"/>
              </a:buClr>
              <a:buSzPts val="990"/>
              <a:buFont typeface="Arial"/>
              <a:buNone/>
            </a:pPr>
            <a:r>
              <a:rPr lang="en" sz="1100">
                <a:solidFill>
                  <a:srgbClr val="232629"/>
                </a:solidFill>
                <a:highlight>
                  <a:schemeClr val="lt1"/>
                </a:highlight>
                <a:latin typeface="Comfortaa SemiBold"/>
                <a:ea typeface="Comfortaa SemiBold"/>
                <a:cs typeface="Comfortaa SemiBold"/>
                <a:sym typeface="Comfortaa SemiBold"/>
              </a:rPr>
              <a:t>contours from an image</a:t>
            </a:r>
            <a:r>
              <a:rPr lang="en" sz="1100">
                <a:solidFill>
                  <a:srgbClr val="222222"/>
                </a:solidFill>
                <a:highlight>
                  <a:schemeClr val="lt1"/>
                </a:highlight>
                <a:latin typeface="Comfortaa SemiBold"/>
                <a:ea typeface="Comfortaa SemiBold"/>
                <a:cs typeface="Comfortaa SemiBold"/>
                <a:sym typeface="Comfortaa SemiBold"/>
              </a:rPr>
              <a:t>.</a:t>
            </a:r>
            <a:endParaRPr sz="1100">
              <a:solidFill>
                <a:srgbClr val="222222"/>
              </a:solidFill>
              <a:highlight>
                <a:schemeClr val="lt1"/>
              </a:highlight>
              <a:latin typeface="Comfortaa SemiBold"/>
              <a:ea typeface="Comfortaa SemiBold"/>
              <a:cs typeface="Comfortaa SemiBold"/>
              <a:sym typeface="Comfortaa SemiBold"/>
            </a:endParaRPr>
          </a:p>
          <a:p>
            <a:pPr marL="457200" lvl="0" indent="0" algn="just" rtl="0">
              <a:lnSpc>
                <a:spcPct val="115000"/>
              </a:lnSpc>
              <a:spcBef>
                <a:spcPts val="0"/>
              </a:spcBef>
              <a:spcAft>
                <a:spcPts val="0"/>
              </a:spcAft>
              <a:buClr>
                <a:schemeClr val="dk1"/>
              </a:buClr>
              <a:buSzPts val="990"/>
              <a:buFont typeface="Arial"/>
              <a:buNone/>
            </a:pPr>
            <a:endParaRPr sz="1100">
              <a:solidFill>
                <a:srgbClr val="222222"/>
              </a:solidFill>
              <a:highlight>
                <a:schemeClr val="lt1"/>
              </a:highlight>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b="1">
                <a:solidFill>
                  <a:srgbClr val="660000"/>
                </a:solidFill>
                <a:latin typeface="Comfortaa"/>
                <a:ea typeface="Comfortaa"/>
                <a:cs typeface="Comfortaa"/>
                <a:sym typeface="Comfortaa"/>
              </a:rPr>
              <a:t>1.6.3 </a:t>
            </a:r>
            <a:r>
              <a:rPr lang="en" sz="1100" b="1" u="sng">
                <a:solidFill>
                  <a:srgbClr val="660000"/>
                </a:solidFill>
                <a:latin typeface="Comfortaa"/>
                <a:ea typeface="Comfortaa"/>
                <a:cs typeface="Comfortaa"/>
                <a:sym typeface="Comfortaa"/>
              </a:rPr>
              <a:t>Background Subtraction</a:t>
            </a:r>
            <a:endParaRPr sz="1100" b="1" u="sng">
              <a:solidFill>
                <a:srgbClr val="660000"/>
              </a:solidFill>
              <a:latin typeface="Comfortaa"/>
              <a:ea typeface="Comfortaa"/>
              <a:cs typeface="Comfortaa"/>
              <a:sym typeface="Comfortaa"/>
            </a:endParaRPr>
          </a:p>
          <a:p>
            <a:pPr marL="457200" lvl="0" indent="-298450" algn="just" rtl="0">
              <a:lnSpc>
                <a:spcPct val="115000"/>
              </a:lnSpc>
              <a:spcBef>
                <a:spcPts val="0"/>
              </a:spcBef>
              <a:spcAft>
                <a:spcPts val="0"/>
              </a:spcAft>
              <a:buClr>
                <a:srgbClr val="202122"/>
              </a:buClr>
              <a:buSzPts val="1100"/>
              <a:buFont typeface="Comfortaa SemiBold"/>
              <a:buChar char="★"/>
            </a:pPr>
            <a:r>
              <a:rPr lang="en" sz="1100">
                <a:solidFill>
                  <a:srgbClr val="202122"/>
                </a:solidFill>
                <a:highlight>
                  <a:schemeClr val="lt1"/>
                </a:highlight>
                <a:latin typeface="Comfortaa SemiBold"/>
                <a:ea typeface="Comfortaa SemiBold"/>
                <a:cs typeface="Comfortaa SemiBold"/>
                <a:sym typeface="Comfortaa SemiBold"/>
              </a:rPr>
              <a:t>Overlay segmentation mask on top of aerial satellite image.</a:t>
            </a:r>
            <a:endParaRPr sz="1100">
              <a:solidFill>
                <a:srgbClr val="202122"/>
              </a:solidFill>
              <a:highlight>
                <a:schemeClr val="lt1"/>
              </a:highlight>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rgbClr val="202122"/>
              </a:buClr>
              <a:buSzPts val="1100"/>
              <a:buFont typeface="Comfortaa SemiBold"/>
              <a:buChar char="★"/>
            </a:pPr>
            <a:r>
              <a:rPr lang="en" sz="1100">
                <a:solidFill>
                  <a:srgbClr val="202122"/>
                </a:solidFill>
                <a:highlight>
                  <a:schemeClr val="lt1"/>
                </a:highlight>
                <a:latin typeface="Comfortaa SemiBold"/>
                <a:ea typeface="Comfortaa SemiBold"/>
                <a:cs typeface="Comfortaa SemiBold"/>
                <a:sym typeface="Comfortaa SemiBold"/>
              </a:rPr>
              <a:t>Subtract bounded box segmented regions detected in earlier step with satellite image.</a:t>
            </a:r>
            <a:endParaRPr sz="1100">
              <a:solidFill>
                <a:schemeClr val="dk1"/>
              </a:solidFill>
              <a:latin typeface="Comfortaa SemiBold"/>
              <a:ea typeface="Comfortaa SemiBold"/>
              <a:cs typeface="Comfortaa SemiBold"/>
              <a:sym typeface="Comfortaa SemiBold"/>
            </a:endParaRPr>
          </a:p>
          <a:p>
            <a:pPr marL="0" lvl="0" indent="0" algn="just" rtl="0">
              <a:lnSpc>
                <a:spcPct val="115000"/>
              </a:lnSpc>
              <a:spcBef>
                <a:spcPts val="0"/>
              </a:spcBef>
              <a:spcAft>
                <a:spcPts val="0"/>
              </a:spcAft>
              <a:buClr>
                <a:schemeClr val="dk1"/>
              </a:buClr>
              <a:buSzPts val="990"/>
              <a:buFont typeface="Arial"/>
              <a:buNone/>
            </a:pPr>
            <a:endParaRPr sz="1100">
              <a:solidFill>
                <a:srgbClr val="222222"/>
              </a:solidFill>
              <a:highlight>
                <a:schemeClr val="lt1"/>
              </a:highlight>
              <a:latin typeface="Comfortaa Medium"/>
              <a:ea typeface="Comfortaa Medium"/>
              <a:cs typeface="Comfortaa Medium"/>
              <a:sym typeface="Comfortaa Medium"/>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aphicFrame>
        <p:nvGraphicFramePr>
          <p:cNvPr id="234" name="Google Shape;234;p37"/>
          <p:cNvGraphicFramePr/>
          <p:nvPr/>
        </p:nvGraphicFramePr>
        <p:xfrm>
          <a:off x="4071600" y="960325"/>
          <a:ext cx="4758450" cy="3374900"/>
        </p:xfrm>
        <a:graphic>
          <a:graphicData uri="http://schemas.openxmlformats.org/drawingml/2006/table">
            <a:tbl>
              <a:tblPr>
                <a:noFill/>
                <a:tableStyleId>{F21F01A4-D326-49EE-BE27-C25EA3526EE1}</a:tableStyleId>
              </a:tblPr>
              <a:tblGrid>
                <a:gridCol w="1450100"/>
                <a:gridCol w="1743950"/>
                <a:gridCol w="1564400"/>
              </a:tblGrid>
              <a:tr h="1345150">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FLAT</a:t>
                      </a:r>
                      <a:endParaRPr sz="1500" b="1">
                        <a:latin typeface="Comfortaa"/>
                        <a:ea typeface="Comfortaa"/>
                        <a:cs typeface="Comfortaa"/>
                        <a:sym typeface="Comfortaa"/>
                      </a:endParaRPr>
                    </a:p>
                  </a:txBody>
                  <a:tcPr marL="91425" marR="91425" marT="91425" marB="91425">
                    <a:lnL w="9525" cap="flat" cmpd="sng">
                      <a:solidFill>
                        <a:srgbClr val="1A1A1A"/>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1A1A1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054325">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GABLE</a:t>
                      </a:r>
                      <a:endParaRPr sz="15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975425">
                <a:tc>
                  <a:txBody>
                    <a:bodyPr/>
                    <a:lstStyle/>
                    <a:p>
                      <a:pPr marL="0" lvl="0" indent="0" algn="ctr" rtl="0">
                        <a:spcBef>
                          <a:spcPts val="0"/>
                        </a:spcBef>
                        <a:spcAft>
                          <a:spcPts val="0"/>
                        </a:spcAft>
                        <a:buNone/>
                      </a:pPr>
                      <a:endParaRPr sz="1500" b="1">
                        <a:latin typeface="Comfortaa"/>
                        <a:ea typeface="Comfortaa"/>
                        <a:cs typeface="Comfortaa"/>
                        <a:sym typeface="Comfortaa"/>
                      </a:endParaRPr>
                    </a:p>
                    <a:p>
                      <a:pPr marL="0" lvl="0" indent="0" algn="ctr" rtl="0">
                        <a:spcBef>
                          <a:spcPts val="0"/>
                        </a:spcBef>
                        <a:spcAft>
                          <a:spcPts val="0"/>
                        </a:spcAft>
                        <a:buNone/>
                      </a:pPr>
                      <a:r>
                        <a:rPr lang="en" sz="1500" b="1">
                          <a:latin typeface="Comfortaa"/>
                          <a:ea typeface="Comfortaa"/>
                          <a:cs typeface="Comfortaa"/>
                          <a:sym typeface="Comfortaa"/>
                        </a:rPr>
                        <a:t>HIP</a:t>
                      </a:r>
                      <a:endParaRPr sz="15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pic>
        <p:nvPicPr>
          <p:cNvPr id="235" name="Google Shape;235;p37"/>
          <p:cNvPicPr preferRelativeResize="0"/>
          <p:nvPr/>
        </p:nvPicPr>
        <p:blipFill>
          <a:blip r:embed="rId3">
            <a:alphaModFix/>
          </a:blip>
          <a:stretch>
            <a:fillRect/>
          </a:stretch>
        </p:blipFill>
        <p:spPr>
          <a:xfrm>
            <a:off x="5789788" y="1132349"/>
            <a:ext cx="1161425" cy="1037875"/>
          </a:xfrm>
          <a:prstGeom prst="rect">
            <a:avLst/>
          </a:prstGeom>
          <a:noFill/>
          <a:ln>
            <a:noFill/>
          </a:ln>
        </p:spPr>
      </p:pic>
      <p:pic>
        <p:nvPicPr>
          <p:cNvPr id="236" name="Google Shape;236;p37"/>
          <p:cNvPicPr preferRelativeResize="0"/>
          <p:nvPr/>
        </p:nvPicPr>
        <p:blipFill>
          <a:blip r:embed="rId4">
            <a:alphaModFix/>
          </a:blip>
          <a:stretch>
            <a:fillRect/>
          </a:stretch>
        </p:blipFill>
        <p:spPr>
          <a:xfrm>
            <a:off x="7411700" y="1106000"/>
            <a:ext cx="1224500" cy="1090575"/>
          </a:xfrm>
          <a:prstGeom prst="rect">
            <a:avLst/>
          </a:prstGeom>
          <a:noFill/>
          <a:ln>
            <a:noFill/>
          </a:ln>
        </p:spPr>
      </p:pic>
      <p:pic>
        <p:nvPicPr>
          <p:cNvPr id="237" name="Google Shape;237;p37"/>
          <p:cNvPicPr preferRelativeResize="0"/>
          <p:nvPr/>
        </p:nvPicPr>
        <p:blipFill>
          <a:blip r:embed="rId5">
            <a:alphaModFix/>
          </a:blip>
          <a:stretch>
            <a:fillRect/>
          </a:stretch>
        </p:blipFill>
        <p:spPr>
          <a:xfrm>
            <a:off x="5704325" y="2328225"/>
            <a:ext cx="1332375" cy="809600"/>
          </a:xfrm>
          <a:prstGeom prst="rect">
            <a:avLst/>
          </a:prstGeom>
          <a:noFill/>
          <a:ln>
            <a:noFill/>
          </a:ln>
        </p:spPr>
      </p:pic>
      <p:pic>
        <p:nvPicPr>
          <p:cNvPr id="238" name="Google Shape;238;p37"/>
          <p:cNvPicPr preferRelativeResize="0"/>
          <p:nvPr/>
        </p:nvPicPr>
        <p:blipFill>
          <a:blip r:embed="rId6">
            <a:alphaModFix/>
          </a:blip>
          <a:stretch>
            <a:fillRect/>
          </a:stretch>
        </p:blipFill>
        <p:spPr>
          <a:xfrm>
            <a:off x="7455150" y="2361200"/>
            <a:ext cx="1267225" cy="874900"/>
          </a:xfrm>
          <a:prstGeom prst="rect">
            <a:avLst/>
          </a:prstGeom>
          <a:noFill/>
          <a:ln>
            <a:noFill/>
          </a:ln>
        </p:spPr>
      </p:pic>
      <p:pic>
        <p:nvPicPr>
          <p:cNvPr id="239" name="Google Shape;239;p37"/>
          <p:cNvPicPr preferRelativeResize="0"/>
          <p:nvPr/>
        </p:nvPicPr>
        <p:blipFill>
          <a:blip r:embed="rId7">
            <a:alphaModFix/>
          </a:blip>
          <a:stretch>
            <a:fillRect/>
          </a:stretch>
        </p:blipFill>
        <p:spPr>
          <a:xfrm>
            <a:off x="5789788" y="3434388"/>
            <a:ext cx="1161425" cy="809600"/>
          </a:xfrm>
          <a:prstGeom prst="rect">
            <a:avLst/>
          </a:prstGeom>
          <a:noFill/>
          <a:ln>
            <a:noFill/>
          </a:ln>
        </p:spPr>
      </p:pic>
      <p:pic>
        <p:nvPicPr>
          <p:cNvPr id="240" name="Google Shape;240;p37"/>
          <p:cNvPicPr preferRelativeResize="0"/>
          <p:nvPr/>
        </p:nvPicPr>
        <p:blipFill>
          <a:blip r:embed="rId8">
            <a:alphaModFix/>
          </a:blip>
          <a:stretch>
            <a:fillRect/>
          </a:stretch>
        </p:blipFill>
        <p:spPr>
          <a:xfrm>
            <a:off x="7455138" y="3434400"/>
            <a:ext cx="1267225" cy="809575"/>
          </a:xfrm>
          <a:prstGeom prst="rect">
            <a:avLst/>
          </a:prstGeom>
          <a:noFill/>
          <a:ln>
            <a:noFill/>
          </a:ln>
        </p:spPr>
      </p:pic>
      <p:sp>
        <p:nvSpPr>
          <p:cNvPr id="241" name="Google Shape;241;p37"/>
          <p:cNvSpPr txBox="1"/>
          <p:nvPr/>
        </p:nvSpPr>
        <p:spPr>
          <a:xfrm>
            <a:off x="875988" y="173775"/>
            <a:ext cx="73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MODULE II - ROOF TYPE CLASSIFICATION AND BOUNDARY DETECTION</a:t>
            </a:r>
            <a:endParaRPr b="1">
              <a:solidFill>
                <a:srgbClr val="660000"/>
              </a:solidFill>
              <a:latin typeface="Comfortaa"/>
              <a:ea typeface="Comfortaa"/>
              <a:cs typeface="Comfortaa"/>
              <a:sym typeface="Comfortaa"/>
            </a:endParaRPr>
          </a:p>
        </p:txBody>
      </p:sp>
      <p:sp>
        <p:nvSpPr>
          <p:cNvPr id="242" name="Google Shape;242;p37"/>
          <p:cNvSpPr txBox="1"/>
          <p:nvPr/>
        </p:nvSpPr>
        <p:spPr>
          <a:xfrm>
            <a:off x="584850" y="1201850"/>
            <a:ext cx="3272700" cy="273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2.1 </a:t>
            </a:r>
            <a:r>
              <a:rPr lang="en" sz="1200" b="1" u="sng">
                <a:solidFill>
                  <a:srgbClr val="660000"/>
                </a:solidFill>
                <a:highlight>
                  <a:schemeClr val="lt1"/>
                </a:highlight>
                <a:latin typeface="Comfortaa"/>
                <a:ea typeface="Comfortaa"/>
                <a:cs typeface="Comfortaa"/>
                <a:sym typeface="Comfortaa"/>
              </a:rPr>
              <a:t>Preparation of dataset and labeling roof type</a:t>
            </a:r>
            <a:endParaRPr sz="1200" b="1" u="sng">
              <a:solidFill>
                <a:srgbClr val="660000"/>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1200" u="sng">
              <a:solidFill>
                <a:srgbClr val="660000"/>
              </a:solidFill>
              <a:highlight>
                <a:schemeClr val="lt1"/>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Clr>
                <a:schemeClr val="dk1"/>
              </a:buClr>
              <a:buSzPts val="1200"/>
              <a:buFont typeface="Comfortaa SemiBold"/>
              <a:buChar char="★"/>
            </a:pPr>
            <a:r>
              <a:rPr lang="en" sz="1200">
                <a:solidFill>
                  <a:schemeClr val="dk1"/>
                </a:solidFill>
                <a:highlight>
                  <a:schemeClr val="lt1"/>
                </a:highlight>
                <a:latin typeface="Comfortaa SemiBold"/>
                <a:ea typeface="Comfortaa SemiBold"/>
                <a:cs typeface="Comfortaa SemiBold"/>
                <a:sym typeface="Comfortaa SemiBold"/>
              </a:rPr>
              <a:t>After conducting rooftop extraction in the preceding step, a dataset including 1115 rooftop photos is populated into three different categories: Flat, Gable, and Hip. </a:t>
            </a:r>
            <a:endParaRPr sz="1200">
              <a:solidFill>
                <a:schemeClr val="dk1"/>
              </a:solidFill>
              <a:highlight>
                <a:schemeClr val="lt1"/>
              </a:highlight>
              <a:latin typeface="Comfortaa SemiBold"/>
              <a:ea typeface="Comfortaa SemiBold"/>
              <a:cs typeface="Comfortaa SemiBold"/>
              <a:sym typeface="Comfortaa SemiBold"/>
            </a:endParaRPr>
          </a:p>
          <a:p>
            <a:pPr marL="457200" lvl="0" indent="-304800" algn="just" rtl="0">
              <a:lnSpc>
                <a:spcPct val="115000"/>
              </a:lnSpc>
              <a:spcBef>
                <a:spcPts val="0"/>
              </a:spcBef>
              <a:spcAft>
                <a:spcPts val="0"/>
              </a:spcAft>
              <a:buClr>
                <a:schemeClr val="dk1"/>
              </a:buClr>
              <a:buSzPts val="1200"/>
              <a:buFont typeface="Comfortaa SemiBold"/>
              <a:buChar char="★"/>
            </a:pPr>
            <a:r>
              <a:rPr lang="en" sz="1200">
                <a:solidFill>
                  <a:schemeClr val="dk1"/>
                </a:solidFill>
                <a:highlight>
                  <a:schemeClr val="lt1"/>
                </a:highlight>
                <a:latin typeface="Comfortaa SemiBold"/>
                <a:ea typeface="Comfortaa SemiBold"/>
                <a:cs typeface="Comfortaa SemiBold"/>
                <a:sym typeface="Comfortaa SemiBold"/>
              </a:rPr>
              <a:t>Manual labeling of dataset into 3 classes was performed.</a:t>
            </a:r>
            <a:endParaRPr sz="1200">
              <a:solidFill>
                <a:schemeClr val="dk1"/>
              </a:solidFill>
              <a:highlight>
                <a:schemeClr val="lt1"/>
              </a:highlight>
              <a:latin typeface="Comfortaa SemiBold"/>
              <a:ea typeface="Comfortaa SemiBold"/>
              <a:cs typeface="Comfortaa SemiBold"/>
              <a:sym typeface="Comfortaa SemiBold"/>
            </a:endParaRPr>
          </a:p>
          <a:p>
            <a:pPr marL="0" lvl="0" indent="0" algn="just" rtl="0">
              <a:lnSpc>
                <a:spcPct val="115000"/>
              </a:lnSpc>
              <a:spcBef>
                <a:spcPts val="0"/>
              </a:spcBef>
              <a:spcAft>
                <a:spcPts val="0"/>
              </a:spcAft>
              <a:buNone/>
            </a:pPr>
            <a:endParaRPr/>
          </a:p>
        </p:txBody>
      </p:sp>
      <p:sp>
        <p:nvSpPr>
          <p:cNvPr id="243" name="Google Shape;243;p37"/>
          <p:cNvSpPr txBox="1"/>
          <p:nvPr/>
        </p:nvSpPr>
        <p:spPr>
          <a:xfrm>
            <a:off x="4648250" y="4462375"/>
            <a:ext cx="38559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rgbClr val="660000"/>
                </a:solidFill>
                <a:highlight>
                  <a:srgbClr val="FFFFFF"/>
                </a:highlight>
                <a:latin typeface="Comfortaa"/>
                <a:ea typeface="Comfortaa"/>
                <a:cs typeface="Comfortaa"/>
                <a:sym typeface="Comfortaa"/>
              </a:rPr>
              <a:t>Samples of images of each class from Christchurch, New Zealand</a:t>
            </a:r>
            <a:endParaRPr sz="1200" b="1">
              <a:solidFill>
                <a:srgbClr val="660000"/>
              </a:solidFill>
              <a:highlight>
                <a:srgbClr val="FFFFFF"/>
              </a:highlight>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8"/>
          <p:cNvPicPr preferRelativeResize="0"/>
          <p:nvPr/>
        </p:nvPicPr>
        <p:blipFill>
          <a:blip r:embed="rId3">
            <a:alphaModFix/>
          </a:blip>
          <a:stretch>
            <a:fillRect/>
          </a:stretch>
        </p:blipFill>
        <p:spPr>
          <a:xfrm>
            <a:off x="795050" y="1957200"/>
            <a:ext cx="3829050" cy="1895475"/>
          </a:xfrm>
          <a:prstGeom prst="rect">
            <a:avLst/>
          </a:prstGeom>
          <a:noFill/>
          <a:ln>
            <a:noFill/>
          </a:ln>
        </p:spPr>
      </p:pic>
      <p:sp>
        <p:nvSpPr>
          <p:cNvPr id="249" name="Google Shape;249;p38"/>
          <p:cNvSpPr txBox="1"/>
          <p:nvPr/>
        </p:nvSpPr>
        <p:spPr>
          <a:xfrm>
            <a:off x="743100" y="3930875"/>
            <a:ext cx="38289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rgbClr val="FFFFFF"/>
                </a:highlight>
                <a:latin typeface="Comfortaa"/>
                <a:ea typeface="Comfortaa"/>
                <a:cs typeface="Comfortaa"/>
                <a:sym typeface="Comfortaa"/>
              </a:rPr>
              <a:t>Results of image after performing data augmentation</a:t>
            </a:r>
            <a:endParaRPr sz="1200" b="1">
              <a:solidFill>
                <a:srgbClr val="660000"/>
              </a:solidFill>
              <a:latin typeface="Comfortaa"/>
              <a:ea typeface="Comfortaa"/>
              <a:cs typeface="Comfortaa"/>
              <a:sym typeface="Comfortaa"/>
            </a:endParaRPr>
          </a:p>
        </p:txBody>
      </p:sp>
      <p:sp>
        <p:nvSpPr>
          <p:cNvPr id="250" name="Google Shape;250;p38"/>
          <p:cNvSpPr txBox="1"/>
          <p:nvPr/>
        </p:nvSpPr>
        <p:spPr>
          <a:xfrm>
            <a:off x="615750" y="630725"/>
            <a:ext cx="4083600" cy="141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2.2 </a:t>
            </a:r>
            <a:r>
              <a:rPr lang="en" sz="1200" b="1" u="sng">
                <a:solidFill>
                  <a:srgbClr val="660000"/>
                </a:solidFill>
                <a:highlight>
                  <a:schemeClr val="lt1"/>
                </a:highlight>
                <a:latin typeface="Comfortaa"/>
                <a:ea typeface="Comfortaa"/>
                <a:cs typeface="Comfortaa"/>
                <a:sym typeface="Comfortaa"/>
              </a:rPr>
              <a:t>Data Augmentation</a:t>
            </a:r>
            <a:endParaRPr sz="1200" b="1" u="sng">
              <a:solidFill>
                <a:srgbClr val="660000"/>
              </a:solidFill>
              <a:highlight>
                <a:schemeClr val="lt1"/>
              </a:highlight>
              <a:latin typeface="Comfortaa"/>
              <a:ea typeface="Comfortaa"/>
              <a:cs typeface="Comfortaa"/>
              <a:sym typeface="Comfortaa"/>
            </a:endParaRPr>
          </a:p>
          <a:p>
            <a:pPr marL="457200" lvl="0" indent="-304800" algn="just" rtl="0">
              <a:lnSpc>
                <a:spcPct val="115000"/>
              </a:lnSpc>
              <a:spcBef>
                <a:spcPts val="0"/>
              </a:spcBef>
              <a:spcAft>
                <a:spcPts val="0"/>
              </a:spcAft>
              <a:buClr>
                <a:schemeClr val="dk1"/>
              </a:buClr>
              <a:buSzPts val="1200"/>
              <a:buFont typeface="Comfortaa Medium"/>
              <a:buChar char="★"/>
            </a:pPr>
            <a:r>
              <a:rPr lang="en" sz="1200">
                <a:solidFill>
                  <a:schemeClr val="dk1"/>
                </a:solidFill>
                <a:highlight>
                  <a:schemeClr val="lt1"/>
                </a:highlight>
                <a:latin typeface="Comfortaa Medium"/>
                <a:ea typeface="Comfortaa Medium"/>
                <a:cs typeface="Comfortaa Medium"/>
                <a:sym typeface="Comfortaa Medium"/>
              </a:rPr>
              <a:t>Data augmentation is applied to increase the dataset size for better model training. </a:t>
            </a:r>
            <a:endParaRPr sz="1200">
              <a:solidFill>
                <a:schemeClr val="dk1"/>
              </a:solidFill>
              <a:highlight>
                <a:schemeClr val="lt1"/>
              </a:highlight>
              <a:latin typeface="Comfortaa Medium"/>
              <a:ea typeface="Comfortaa Medium"/>
              <a:cs typeface="Comfortaa Medium"/>
              <a:sym typeface="Comfortaa Medium"/>
            </a:endParaRPr>
          </a:p>
          <a:p>
            <a:pPr marL="457200" lvl="0" indent="-304800" algn="just" rtl="0">
              <a:lnSpc>
                <a:spcPct val="115000"/>
              </a:lnSpc>
              <a:spcBef>
                <a:spcPts val="0"/>
              </a:spcBef>
              <a:spcAft>
                <a:spcPts val="0"/>
              </a:spcAft>
              <a:buClr>
                <a:schemeClr val="dk1"/>
              </a:buClr>
              <a:buSzPts val="1200"/>
              <a:buFont typeface="Comfortaa Medium"/>
              <a:buChar char="★"/>
            </a:pPr>
            <a:r>
              <a:rPr lang="en" sz="1200" b="1">
                <a:solidFill>
                  <a:schemeClr val="dk1"/>
                </a:solidFill>
                <a:highlight>
                  <a:schemeClr val="lt1"/>
                </a:highlight>
                <a:latin typeface="Comfortaa"/>
                <a:ea typeface="Comfortaa"/>
                <a:cs typeface="Comfortaa"/>
                <a:sym typeface="Comfortaa"/>
              </a:rPr>
              <a:t>Rotation, shifting and flipping</a:t>
            </a:r>
            <a:r>
              <a:rPr lang="en" sz="1200">
                <a:solidFill>
                  <a:schemeClr val="dk1"/>
                </a:solidFill>
                <a:highlight>
                  <a:schemeClr val="lt1"/>
                </a:highlight>
                <a:latin typeface="Comfortaa Medium"/>
                <a:ea typeface="Comfortaa Medium"/>
                <a:cs typeface="Comfortaa Medium"/>
                <a:sym typeface="Comfortaa Medium"/>
              </a:rPr>
              <a:t> are the three main techniques used here. </a:t>
            </a:r>
            <a:endParaRPr sz="1200">
              <a:solidFill>
                <a:schemeClr val="dk1"/>
              </a:solidFill>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endParaRPr sz="1100">
              <a:solidFill>
                <a:schemeClr val="dk1"/>
              </a:solidFill>
              <a:highlight>
                <a:schemeClr val="lt1"/>
              </a:highlight>
              <a:latin typeface="Comfortaa Medium"/>
              <a:ea typeface="Comfortaa Medium"/>
              <a:cs typeface="Comfortaa Medium"/>
              <a:sym typeface="Comfortaa Medium"/>
            </a:endParaRPr>
          </a:p>
        </p:txBody>
      </p:sp>
      <p:sp>
        <p:nvSpPr>
          <p:cNvPr id="251" name="Google Shape;251;p38"/>
          <p:cNvSpPr txBox="1"/>
          <p:nvPr/>
        </p:nvSpPr>
        <p:spPr>
          <a:xfrm>
            <a:off x="5117450" y="800075"/>
            <a:ext cx="34752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2.3 </a:t>
            </a:r>
            <a:r>
              <a:rPr lang="en" sz="1200" b="1" u="sng">
                <a:solidFill>
                  <a:srgbClr val="660000"/>
                </a:solidFill>
                <a:highlight>
                  <a:schemeClr val="lt1"/>
                </a:highlight>
                <a:latin typeface="Comfortaa"/>
                <a:ea typeface="Comfortaa"/>
                <a:cs typeface="Comfortaa"/>
                <a:sym typeface="Comfortaa"/>
              </a:rPr>
              <a:t>Roof type classification</a:t>
            </a:r>
            <a:endParaRPr sz="1200" b="1" u="sng">
              <a:solidFill>
                <a:srgbClr val="660000"/>
              </a:solidFill>
              <a:highlight>
                <a:schemeClr val="lt1"/>
              </a:highlight>
              <a:latin typeface="Comfortaa"/>
              <a:ea typeface="Comfortaa"/>
              <a:cs typeface="Comfortaa"/>
              <a:sym typeface="Comfortaa"/>
            </a:endParaRPr>
          </a:p>
          <a:p>
            <a:pPr marL="457200" lvl="0" indent="-304800" algn="l"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Deep learning and transfer learning models are employed for roof type classification.</a:t>
            </a:r>
            <a:endParaRPr sz="1200">
              <a:highlight>
                <a:schemeClr val="lt1"/>
              </a:highlight>
              <a:latin typeface="Comfortaa Medium"/>
              <a:ea typeface="Comfortaa Medium"/>
              <a:cs typeface="Comfortaa Medium"/>
              <a:sym typeface="Comfortaa Medium"/>
            </a:endParaRPr>
          </a:p>
          <a:p>
            <a:pPr marL="1371600" lvl="0" indent="-304800" algn="l" rtl="0">
              <a:lnSpc>
                <a:spcPct val="115000"/>
              </a:lnSpc>
              <a:spcBef>
                <a:spcPts val="0"/>
              </a:spcBef>
              <a:spcAft>
                <a:spcPts val="0"/>
              </a:spcAft>
              <a:buSzPts val="1200"/>
              <a:buFont typeface="Comfortaa Medium"/>
              <a:buAutoNum type="alphaUcPeriod"/>
            </a:pPr>
            <a:r>
              <a:rPr lang="en" sz="1200">
                <a:highlight>
                  <a:schemeClr val="lt1"/>
                </a:highlight>
                <a:latin typeface="Comfortaa Medium"/>
                <a:ea typeface="Comfortaa Medium"/>
                <a:cs typeface="Comfortaa Medium"/>
                <a:sym typeface="Comfortaa Medium"/>
              </a:rPr>
              <a:t>Shallow CNN</a:t>
            </a:r>
            <a:endParaRPr sz="1200">
              <a:highlight>
                <a:schemeClr val="lt1"/>
              </a:highlight>
              <a:latin typeface="Comfortaa Medium"/>
              <a:ea typeface="Comfortaa Medium"/>
              <a:cs typeface="Comfortaa Medium"/>
              <a:sym typeface="Comfortaa Medium"/>
            </a:endParaRPr>
          </a:p>
          <a:p>
            <a:pPr marL="1371600" lvl="0" indent="-304800" algn="l" rtl="0">
              <a:lnSpc>
                <a:spcPct val="115000"/>
              </a:lnSpc>
              <a:spcBef>
                <a:spcPts val="0"/>
              </a:spcBef>
              <a:spcAft>
                <a:spcPts val="0"/>
              </a:spcAft>
              <a:buSzPts val="1200"/>
              <a:buFont typeface="Comfortaa Medium"/>
              <a:buAutoNum type="alphaUcPeriod"/>
            </a:pPr>
            <a:r>
              <a:rPr lang="en" sz="1200">
                <a:highlight>
                  <a:schemeClr val="lt1"/>
                </a:highlight>
                <a:latin typeface="Comfortaa Medium"/>
                <a:ea typeface="Comfortaa Medium"/>
                <a:cs typeface="Comfortaa Medium"/>
                <a:sym typeface="Comfortaa Medium"/>
              </a:rPr>
              <a:t>ResNet50</a:t>
            </a:r>
            <a:endParaRPr sz="1200">
              <a:highlight>
                <a:schemeClr val="lt1"/>
              </a:highlight>
              <a:latin typeface="Comfortaa Medium"/>
              <a:ea typeface="Comfortaa Medium"/>
              <a:cs typeface="Comfortaa Medium"/>
              <a:sym typeface="Comfortaa Medium"/>
            </a:endParaRPr>
          </a:p>
          <a:p>
            <a:pPr marL="1371600" lvl="0" indent="-304800" algn="l" rtl="0">
              <a:lnSpc>
                <a:spcPct val="115000"/>
              </a:lnSpc>
              <a:spcBef>
                <a:spcPts val="0"/>
              </a:spcBef>
              <a:spcAft>
                <a:spcPts val="0"/>
              </a:spcAft>
              <a:buSzPts val="1200"/>
              <a:buFont typeface="Comfortaa Medium"/>
              <a:buAutoNum type="alphaUcPeriod"/>
            </a:pPr>
            <a:r>
              <a:rPr lang="en" sz="1200">
                <a:highlight>
                  <a:schemeClr val="lt1"/>
                </a:highlight>
                <a:latin typeface="Comfortaa Medium"/>
                <a:ea typeface="Comfortaa Medium"/>
                <a:cs typeface="Comfortaa Medium"/>
                <a:sym typeface="Comfortaa Medium"/>
              </a:rPr>
              <a:t>EfficientNetB4</a:t>
            </a:r>
            <a:endParaRPr sz="1200">
              <a:highlight>
                <a:schemeClr val="lt1"/>
              </a:highlight>
              <a:latin typeface="Comfortaa Medium"/>
              <a:ea typeface="Comfortaa Medium"/>
              <a:cs typeface="Comfortaa Medium"/>
              <a:sym typeface="Comfortaa Medium"/>
            </a:endParaRPr>
          </a:p>
          <a:p>
            <a:pPr marL="1371600" lvl="0" indent="-304800" algn="l" rtl="0">
              <a:lnSpc>
                <a:spcPct val="115000"/>
              </a:lnSpc>
              <a:spcBef>
                <a:spcPts val="0"/>
              </a:spcBef>
              <a:spcAft>
                <a:spcPts val="0"/>
              </a:spcAft>
              <a:buSzPts val="1200"/>
              <a:buFont typeface="Comfortaa Medium"/>
              <a:buAutoNum type="alphaUcPeriod"/>
            </a:pPr>
            <a:r>
              <a:rPr lang="en" sz="1200">
                <a:highlight>
                  <a:schemeClr val="lt1"/>
                </a:highlight>
                <a:latin typeface="Comfortaa Medium"/>
                <a:ea typeface="Comfortaa Medium"/>
                <a:cs typeface="Comfortaa Medium"/>
                <a:sym typeface="Comfortaa Medium"/>
              </a:rPr>
              <a:t>VGG16</a:t>
            </a:r>
            <a:endParaRPr sz="1200">
              <a:highlight>
                <a:schemeClr val="lt1"/>
              </a:highlight>
              <a:latin typeface="Comfortaa Medium"/>
              <a:ea typeface="Comfortaa Medium"/>
              <a:cs typeface="Comfortaa Medium"/>
              <a:sym typeface="Comfortaa Medium"/>
            </a:endParaRPr>
          </a:p>
          <a:p>
            <a:pPr marL="457200" lvl="0" indent="-304800" algn="l"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A comparative analysis of these models on the AIRS dataset is performed.</a:t>
            </a:r>
            <a:endParaRPr sz="1200">
              <a:highlight>
                <a:schemeClr val="lt1"/>
              </a:highlight>
              <a:latin typeface="Comfortaa Medium"/>
              <a:ea typeface="Comfortaa Medium"/>
              <a:cs typeface="Comfortaa Medium"/>
              <a:sym typeface="Comfortaa Medium"/>
            </a:endParaRPr>
          </a:p>
          <a:p>
            <a:pPr marL="457200" lvl="0" indent="-304800" algn="l"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The model is validated with supervised roof type data from Potsdam.</a:t>
            </a:r>
            <a:endParaRPr sz="1200">
              <a:highlight>
                <a:schemeClr val="lt1"/>
              </a:highlight>
              <a:latin typeface="Comfortaa Medium"/>
              <a:ea typeface="Comfortaa Medium"/>
              <a:cs typeface="Comfortaa Medium"/>
              <a:sym typeface="Comfortaa Medium"/>
            </a:endParaRPr>
          </a:p>
          <a:p>
            <a:pPr marL="457200" lvl="0" indent="-304800" algn="l" rtl="0">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To enhance the classification results, ensembling (majority voting) is used.</a:t>
            </a:r>
            <a:endParaRPr sz="1200">
              <a:highlight>
                <a:schemeClr val="lt1"/>
              </a:highlight>
              <a:latin typeface="Comfortaa Medium"/>
              <a:ea typeface="Comfortaa Medium"/>
              <a:cs typeface="Comfortaa Medium"/>
              <a:sym typeface="Comfortaa Medium"/>
            </a:endParaRPr>
          </a:p>
        </p:txBody>
      </p:sp>
      <p:sp>
        <p:nvSpPr>
          <p:cNvPr id="252" name="Google Shape;252;p38"/>
          <p:cNvSpPr txBox="1"/>
          <p:nvPr/>
        </p:nvSpPr>
        <p:spPr>
          <a:xfrm>
            <a:off x="875988" y="173775"/>
            <a:ext cx="73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MODULE II - ROOF TYPE CLASSIFICATION AND BOUNDARY DETECTION</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p:nvPr/>
        </p:nvSpPr>
        <p:spPr>
          <a:xfrm>
            <a:off x="447250" y="214300"/>
            <a:ext cx="4174800" cy="288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rgbClr val="660000"/>
                </a:solidFill>
                <a:highlight>
                  <a:schemeClr val="lt1"/>
                </a:highlight>
                <a:latin typeface="Comfortaa"/>
                <a:ea typeface="Comfortaa"/>
                <a:cs typeface="Comfortaa"/>
                <a:sym typeface="Comfortaa"/>
              </a:rPr>
              <a:t>2.4 </a:t>
            </a:r>
            <a:r>
              <a:rPr lang="en" sz="1100" b="1" u="sng">
                <a:solidFill>
                  <a:srgbClr val="660000"/>
                </a:solidFill>
                <a:highlight>
                  <a:schemeClr val="lt1"/>
                </a:highlight>
                <a:latin typeface="Comfortaa"/>
                <a:ea typeface="Comfortaa"/>
                <a:cs typeface="Comfortaa"/>
                <a:sym typeface="Comfortaa"/>
              </a:rPr>
              <a:t>Boundary Detection</a:t>
            </a:r>
            <a:endParaRPr sz="1100" b="1" u="sng">
              <a:solidFill>
                <a:srgbClr val="660000"/>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r>
              <a:rPr lang="en" sz="1100" b="1">
                <a:solidFill>
                  <a:srgbClr val="660000"/>
                </a:solidFill>
                <a:highlight>
                  <a:schemeClr val="lt1"/>
                </a:highlight>
                <a:latin typeface="Comfortaa"/>
                <a:ea typeface="Comfortaa"/>
                <a:cs typeface="Comfortaa"/>
                <a:sym typeface="Comfortaa"/>
              </a:rPr>
              <a:t>2.4.1 </a:t>
            </a:r>
            <a:r>
              <a:rPr lang="en" sz="1100" b="1" u="sng">
                <a:solidFill>
                  <a:srgbClr val="660000"/>
                </a:solidFill>
                <a:highlight>
                  <a:schemeClr val="lt1"/>
                </a:highlight>
                <a:latin typeface="Comfortaa"/>
                <a:ea typeface="Comfortaa"/>
                <a:cs typeface="Comfortaa"/>
                <a:sym typeface="Comfortaa"/>
              </a:rPr>
              <a:t>White Balancing</a:t>
            </a:r>
            <a:endParaRPr sz="1100" b="1" u="sng">
              <a:solidFill>
                <a:srgbClr val="660000"/>
              </a:solidFill>
              <a:highlight>
                <a:schemeClr val="lt1"/>
              </a:highlight>
              <a:latin typeface="Comfortaa"/>
              <a:ea typeface="Comfortaa"/>
              <a:cs typeface="Comfortaa"/>
              <a:sym typeface="Comfortaa"/>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Satellite images are usually under highly variable lighting conditions which cause haze.</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White balance is used to remove any coloured haze from an image so that it seems to be under white light. </a:t>
            </a:r>
            <a:endParaRPr sz="1100">
              <a:solidFill>
                <a:schemeClr val="dk1"/>
              </a:solidFill>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endParaRPr sz="1100">
              <a:solidFill>
                <a:schemeClr val="dk1"/>
              </a:solidFill>
              <a:highlight>
                <a:schemeClr val="lt1"/>
              </a:highlight>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r>
              <a:rPr lang="en" sz="1100" b="1">
                <a:solidFill>
                  <a:srgbClr val="660000"/>
                </a:solidFill>
                <a:highlight>
                  <a:schemeClr val="lt1"/>
                </a:highlight>
                <a:latin typeface="Comfortaa"/>
                <a:ea typeface="Comfortaa"/>
                <a:cs typeface="Comfortaa"/>
                <a:sym typeface="Comfortaa"/>
              </a:rPr>
              <a:t>2.4.2 </a:t>
            </a:r>
            <a:r>
              <a:rPr lang="en" sz="1100" b="1" u="sng">
                <a:solidFill>
                  <a:srgbClr val="660000"/>
                </a:solidFill>
                <a:highlight>
                  <a:schemeClr val="lt1"/>
                </a:highlight>
                <a:latin typeface="Comfortaa"/>
                <a:ea typeface="Comfortaa"/>
                <a:cs typeface="Comfortaa"/>
                <a:sym typeface="Comfortaa"/>
              </a:rPr>
              <a:t>Gaussian Blurring</a:t>
            </a:r>
            <a:endParaRPr sz="1100">
              <a:solidFill>
                <a:srgbClr val="660000"/>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Gaussian blurring reduces noise &amp; accentuates edge contrast to identify boundaries on roof tops. </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A kernel size of 3X3 is used with  𝞂= 1.5</a:t>
            </a:r>
            <a:endParaRPr sz="1100">
              <a:solidFill>
                <a:schemeClr val="dk1"/>
              </a:solidFill>
              <a:highlight>
                <a:schemeClr val="lt1"/>
              </a:highlight>
              <a:latin typeface="Comfortaa Medium"/>
              <a:ea typeface="Comfortaa Medium"/>
              <a:cs typeface="Comfortaa Medium"/>
              <a:sym typeface="Comfortaa Medium"/>
            </a:endParaRPr>
          </a:p>
          <a:p>
            <a:pPr marL="0" lvl="0" indent="0" algn="just" rtl="0">
              <a:lnSpc>
                <a:spcPct val="115000"/>
              </a:lnSpc>
              <a:spcBef>
                <a:spcPts val="0"/>
              </a:spcBef>
              <a:spcAft>
                <a:spcPts val="0"/>
              </a:spcAft>
              <a:buNone/>
            </a:pPr>
            <a:endParaRPr sz="1100">
              <a:solidFill>
                <a:schemeClr val="dk1"/>
              </a:solidFill>
              <a:highlight>
                <a:schemeClr val="lt1"/>
              </a:highlight>
              <a:latin typeface="Comfortaa Medium"/>
              <a:ea typeface="Comfortaa Medium"/>
              <a:cs typeface="Comfortaa Medium"/>
              <a:sym typeface="Comfortaa Medium"/>
            </a:endParaRPr>
          </a:p>
        </p:txBody>
      </p:sp>
      <p:sp>
        <p:nvSpPr>
          <p:cNvPr id="258" name="Google Shape;258;p39"/>
          <p:cNvSpPr txBox="1"/>
          <p:nvPr/>
        </p:nvSpPr>
        <p:spPr>
          <a:xfrm>
            <a:off x="5696825" y="3962150"/>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200" b="1">
              <a:solidFill>
                <a:srgbClr val="783F04"/>
              </a:solidFill>
              <a:latin typeface="Comfortaa"/>
              <a:ea typeface="Comfortaa"/>
              <a:cs typeface="Comfortaa"/>
              <a:sym typeface="Comfortaa"/>
            </a:endParaRPr>
          </a:p>
        </p:txBody>
      </p:sp>
      <p:sp>
        <p:nvSpPr>
          <p:cNvPr id="259" name="Google Shape;259;p39"/>
          <p:cNvSpPr txBox="1"/>
          <p:nvPr/>
        </p:nvSpPr>
        <p:spPr>
          <a:xfrm>
            <a:off x="4891550" y="214300"/>
            <a:ext cx="3701100" cy="192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783F04"/>
                </a:solidFill>
                <a:highlight>
                  <a:schemeClr val="lt1"/>
                </a:highlight>
                <a:latin typeface="Comfortaa"/>
                <a:ea typeface="Comfortaa"/>
                <a:cs typeface="Comfortaa"/>
                <a:sym typeface="Comfortaa"/>
              </a:rPr>
              <a:t>2.4.3 </a:t>
            </a:r>
            <a:r>
              <a:rPr lang="en" sz="1200" b="1" u="sng">
                <a:solidFill>
                  <a:srgbClr val="783F04"/>
                </a:solidFill>
                <a:highlight>
                  <a:schemeClr val="lt1"/>
                </a:highlight>
                <a:latin typeface="Comfortaa"/>
                <a:ea typeface="Comfortaa"/>
                <a:cs typeface="Comfortaa"/>
                <a:sym typeface="Comfortaa"/>
              </a:rPr>
              <a:t>Auto Canny Edge Detection</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Multi-staged algorithm that includes noise reduction, finding intensity gradients and hysteresis suppression</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The median of single channel pixel intensity is calculated. </a:t>
            </a:r>
            <a:endParaRPr sz="1100">
              <a:solidFill>
                <a:schemeClr val="dk1"/>
              </a:solidFill>
              <a:highlight>
                <a:schemeClr val="lt1"/>
              </a:highlight>
              <a:latin typeface="Comfortaa Medium"/>
              <a:ea typeface="Comfortaa Medium"/>
              <a:cs typeface="Comfortaa Medium"/>
              <a:sym typeface="Comfortaa Medium"/>
            </a:endParaRPr>
          </a:p>
          <a:p>
            <a:pPr marL="457200" lvl="0" indent="-298450" algn="just" rtl="0">
              <a:lnSpc>
                <a:spcPct val="115000"/>
              </a:lnSpc>
              <a:spcBef>
                <a:spcPts val="0"/>
              </a:spcBef>
              <a:spcAft>
                <a:spcPts val="0"/>
              </a:spcAft>
              <a:buClr>
                <a:schemeClr val="dk1"/>
              </a:buClr>
              <a:buSzPts val="1100"/>
              <a:buFont typeface="Times New Roman"/>
              <a:buChar char="❏"/>
            </a:pPr>
            <a:r>
              <a:rPr lang="en" sz="1100">
                <a:solidFill>
                  <a:schemeClr val="dk1"/>
                </a:solidFill>
                <a:highlight>
                  <a:schemeClr val="lt1"/>
                </a:highlight>
                <a:latin typeface="Comfortaa Medium"/>
                <a:ea typeface="Comfortaa Medium"/>
                <a:cs typeface="Comfortaa Medium"/>
                <a:sym typeface="Comfortaa Medium"/>
              </a:rPr>
              <a:t>The upper and lower threshold is calculated by using mean and variance of an image intensity</a:t>
            </a:r>
            <a:r>
              <a:rPr lang="en" sz="1100">
                <a:solidFill>
                  <a:schemeClr val="dk1"/>
                </a:solidFill>
                <a:highlight>
                  <a:schemeClr val="lt1"/>
                </a:highlight>
                <a:latin typeface="Times New Roman"/>
                <a:ea typeface="Times New Roman"/>
                <a:cs typeface="Times New Roman"/>
                <a:sym typeface="Times New Roman"/>
              </a:rPr>
              <a:t>.</a:t>
            </a:r>
            <a:endParaRPr sz="1100"/>
          </a:p>
        </p:txBody>
      </p:sp>
      <p:pic>
        <p:nvPicPr>
          <p:cNvPr id="260" name="Google Shape;260;p39"/>
          <p:cNvPicPr preferRelativeResize="0"/>
          <p:nvPr/>
        </p:nvPicPr>
        <p:blipFill>
          <a:blip r:embed="rId3">
            <a:alphaModFix/>
          </a:blip>
          <a:stretch>
            <a:fillRect/>
          </a:stretch>
        </p:blipFill>
        <p:spPr>
          <a:xfrm>
            <a:off x="2172175" y="2883988"/>
            <a:ext cx="2482157" cy="2041050"/>
          </a:xfrm>
          <a:prstGeom prst="rect">
            <a:avLst/>
          </a:prstGeom>
          <a:noFill/>
          <a:ln>
            <a:noFill/>
          </a:ln>
        </p:spPr>
      </p:pic>
      <p:pic>
        <p:nvPicPr>
          <p:cNvPr id="261" name="Google Shape;261;p39"/>
          <p:cNvPicPr preferRelativeResize="0"/>
          <p:nvPr/>
        </p:nvPicPr>
        <p:blipFill>
          <a:blip r:embed="rId4">
            <a:alphaModFix/>
          </a:blip>
          <a:stretch>
            <a:fillRect/>
          </a:stretch>
        </p:blipFill>
        <p:spPr>
          <a:xfrm>
            <a:off x="5478175" y="2143600"/>
            <a:ext cx="2948750" cy="2400250"/>
          </a:xfrm>
          <a:prstGeom prst="rect">
            <a:avLst/>
          </a:prstGeom>
          <a:noFill/>
          <a:ln>
            <a:noFill/>
          </a:ln>
        </p:spPr>
      </p:pic>
      <p:sp>
        <p:nvSpPr>
          <p:cNvPr id="262" name="Google Shape;262;p39"/>
          <p:cNvSpPr txBox="1"/>
          <p:nvPr/>
        </p:nvSpPr>
        <p:spPr>
          <a:xfrm>
            <a:off x="547375" y="3345000"/>
            <a:ext cx="16248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White balanced image</a:t>
            </a:r>
            <a:endParaRPr>
              <a:solidFill>
                <a:srgbClr val="660000"/>
              </a:solidFill>
            </a:endParaRPr>
          </a:p>
        </p:txBody>
      </p:sp>
      <p:sp>
        <p:nvSpPr>
          <p:cNvPr id="263" name="Google Shape;263;p39"/>
          <p:cNvSpPr txBox="1"/>
          <p:nvPr/>
        </p:nvSpPr>
        <p:spPr>
          <a:xfrm>
            <a:off x="5886700" y="4543850"/>
            <a:ext cx="24822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Boundaries after performing edge detection</a:t>
            </a:r>
            <a:endParaRPr>
              <a:solidFill>
                <a:srgbClr val="66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p:nvPr/>
        </p:nvSpPr>
        <p:spPr>
          <a:xfrm>
            <a:off x="1643250" y="126200"/>
            <a:ext cx="6177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783F04"/>
                </a:solidFill>
                <a:latin typeface="Comfortaa"/>
                <a:ea typeface="Comfortaa"/>
                <a:cs typeface="Comfortaa"/>
                <a:sym typeface="Comfortaa"/>
              </a:rPr>
              <a:t>MODULE III - PV MODULE FITTING</a:t>
            </a:r>
            <a:endParaRPr sz="1500" b="1">
              <a:solidFill>
                <a:srgbClr val="783F04"/>
              </a:solidFill>
              <a:latin typeface="Comfortaa"/>
              <a:ea typeface="Comfortaa"/>
              <a:cs typeface="Comfortaa"/>
              <a:sym typeface="Comfortaa"/>
            </a:endParaRPr>
          </a:p>
        </p:txBody>
      </p:sp>
      <p:pic>
        <p:nvPicPr>
          <p:cNvPr id="269" name="Google Shape;269;p40"/>
          <p:cNvPicPr preferRelativeResize="0"/>
          <p:nvPr/>
        </p:nvPicPr>
        <p:blipFill>
          <a:blip r:embed="rId3">
            <a:alphaModFix/>
          </a:blip>
          <a:stretch>
            <a:fillRect/>
          </a:stretch>
        </p:blipFill>
        <p:spPr>
          <a:xfrm>
            <a:off x="1252275" y="1671475"/>
            <a:ext cx="4742700" cy="1239125"/>
          </a:xfrm>
          <a:prstGeom prst="rect">
            <a:avLst/>
          </a:prstGeom>
          <a:noFill/>
          <a:ln>
            <a:noFill/>
          </a:ln>
        </p:spPr>
      </p:pic>
      <p:sp>
        <p:nvSpPr>
          <p:cNvPr id="270" name="Google Shape;270;p40"/>
          <p:cNvSpPr txBox="1"/>
          <p:nvPr/>
        </p:nvSpPr>
        <p:spPr>
          <a:xfrm>
            <a:off x="764525" y="599500"/>
            <a:ext cx="72723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b="1" u="sng">
                <a:solidFill>
                  <a:srgbClr val="85200C"/>
                </a:solidFill>
                <a:latin typeface="Comfortaa"/>
                <a:ea typeface="Comfortaa"/>
                <a:cs typeface="Comfortaa"/>
                <a:sym typeface="Comfortaa"/>
              </a:rPr>
              <a:t>3.1 Rotation of panels</a:t>
            </a:r>
            <a:endParaRPr sz="1100" b="1" u="sng">
              <a:solidFill>
                <a:srgbClr val="85200C"/>
              </a:solidFill>
              <a:latin typeface="Comfortaa"/>
              <a:ea typeface="Comfortaa"/>
              <a:cs typeface="Comfortaa"/>
              <a:sym typeface="Comfortaa"/>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PV panels that have zero tilt angle can be mounted directly on rooftops and moved.</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For panels with non- zero tilt angle, projection of panels is necessary. </a:t>
            </a:r>
            <a:endParaRPr sz="1100">
              <a:solidFill>
                <a:schemeClr val="dk1"/>
              </a:solidFill>
              <a:latin typeface="Comfortaa SemiBold"/>
              <a:ea typeface="Comfortaa SemiBold"/>
              <a:cs typeface="Comfortaa SemiBold"/>
              <a:sym typeface="Comfortaa SemiBold"/>
            </a:endParaRPr>
          </a:p>
          <a:p>
            <a:pPr marL="457200" lvl="0" indent="0" algn="just" rtl="0">
              <a:lnSpc>
                <a:spcPct val="115000"/>
              </a:lnSpc>
              <a:spcBef>
                <a:spcPts val="0"/>
              </a:spcBef>
              <a:spcAft>
                <a:spcPts val="0"/>
              </a:spcAft>
              <a:buNone/>
            </a:pPr>
            <a:r>
              <a:rPr lang="en" sz="1100">
                <a:solidFill>
                  <a:schemeClr val="dk1"/>
                </a:solidFill>
                <a:latin typeface="Comfortaa SemiBold"/>
                <a:ea typeface="Comfortaa SemiBold"/>
                <a:cs typeface="Comfortaa SemiBold"/>
                <a:sym typeface="Comfortaa SemiBold"/>
              </a:rPr>
              <a:t>Let us assume the initial coordinates of PV panels to be (x,y). </a:t>
            </a:r>
            <a:endParaRPr sz="1100">
              <a:solidFill>
                <a:schemeClr val="dk1"/>
              </a:solidFill>
              <a:latin typeface="Comfortaa SemiBold"/>
              <a:ea typeface="Comfortaa SemiBold"/>
              <a:cs typeface="Comfortaa SemiBold"/>
              <a:sym typeface="Comfortaa SemiBold"/>
            </a:endParaRPr>
          </a:p>
          <a:p>
            <a:pPr marL="457200" lvl="0" indent="0" algn="just" rtl="0">
              <a:lnSpc>
                <a:spcPct val="115000"/>
              </a:lnSpc>
              <a:spcBef>
                <a:spcPts val="0"/>
              </a:spcBef>
              <a:spcAft>
                <a:spcPts val="0"/>
              </a:spcAft>
              <a:buNone/>
            </a:pPr>
            <a:r>
              <a:rPr lang="en" sz="1100">
                <a:solidFill>
                  <a:schemeClr val="dk1"/>
                </a:solidFill>
                <a:latin typeface="Comfortaa SemiBold"/>
                <a:ea typeface="Comfortaa SemiBold"/>
                <a:cs typeface="Comfortaa SemiBold"/>
                <a:sym typeface="Comfortaa SemiBold"/>
              </a:rPr>
              <a:t>Rotated coordinates (x', y') = </a:t>
            </a:r>
            <a:r>
              <a:rPr lang="en" sz="1100">
                <a:solidFill>
                  <a:srgbClr val="1A1A1A"/>
                </a:solidFill>
                <a:latin typeface="Comfortaa SemiBold"/>
                <a:ea typeface="Comfortaa SemiBold"/>
                <a:cs typeface="Comfortaa SemiBold"/>
                <a:sym typeface="Comfortaa SemiBold"/>
              </a:rPr>
              <a:t>(xcos𝛳 - ysin𝛳, xsin𝛳 + ycos𝛳).</a:t>
            </a:r>
            <a:endParaRPr sz="1100">
              <a:latin typeface="Comfortaa SemiBold"/>
              <a:ea typeface="Comfortaa SemiBold"/>
              <a:cs typeface="Comfortaa SemiBold"/>
              <a:sym typeface="Comfortaa SemiBold"/>
            </a:endParaRPr>
          </a:p>
        </p:txBody>
      </p:sp>
      <p:sp>
        <p:nvSpPr>
          <p:cNvPr id="271" name="Google Shape;271;p40"/>
          <p:cNvSpPr txBox="1"/>
          <p:nvPr/>
        </p:nvSpPr>
        <p:spPr>
          <a:xfrm>
            <a:off x="848000" y="314517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u="sng">
                <a:solidFill>
                  <a:srgbClr val="85200C"/>
                </a:solidFill>
                <a:latin typeface="Comfortaa"/>
                <a:ea typeface="Comfortaa"/>
                <a:cs typeface="Comfortaa"/>
                <a:sym typeface="Comfortaa"/>
              </a:rPr>
              <a:t>3.2 PV Panel Placement</a:t>
            </a:r>
            <a:endParaRPr sz="1200" b="1" u="sng">
              <a:solidFill>
                <a:srgbClr val="85200C"/>
              </a:solidFill>
              <a:latin typeface="Comfortaa"/>
              <a:ea typeface="Comfortaa"/>
              <a:cs typeface="Comfortaa"/>
              <a:sym typeface="Comfortaa"/>
            </a:endParaRPr>
          </a:p>
        </p:txBody>
      </p:sp>
      <p:sp>
        <p:nvSpPr>
          <p:cNvPr id="272" name="Google Shape;272;p40"/>
          <p:cNvSpPr txBox="1"/>
          <p:nvPr/>
        </p:nvSpPr>
        <p:spPr>
          <a:xfrm>
            <a:off x="955700" y="3583975"/>
            <a:ext cx="7332900" cy="9381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Contours are drawn for identifying area.</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All contour areas with size less than 5 are eliminated assuming them to be obstacles.</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Otherwise, the rotated points are them checked to see if they lie within the boundary of rooftops. </a:t>
            </a:r>
            <a:endParaRPr>
              <a:latin typeface="Comfortaa SemiBold"/>
              <a:ea typeface="Comfortaa SemiBold"/>
              <a:cs typeface="Comfortaa SemiBold"/>
              <a:sym typeface="Comfortaa SemiBold"/>
            </a:endParaRPr>
          </a:p>
        </p:txBody>
      </p:sp>
      <p:sp>
        <p:nvSpPr>
          <p:cNvPr id="273" name="Google Shape;273;p40"/>
          <p:cNvSpPr txBox="1"/>
          <p:nvPr/>
        </p:nvSpPr>
        <p:spPr>
          <a:xfrm>
            <a:off x="6342500" y="1990050"/>
            <a:ext cx="22851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chemeClr val="lt1"/>
                </a:highlight>
                <a:latin typeface="Comfortaa"/>
                <a:ea typeface="Comfortaa"/>
                <a:cs typeface="Comfortaa"/>
                <a:sym typeface="Comfortaa"/>
              </a:rPr>
              <a:t>Implementation of rotation of points</a:t>
            </a:r>
            <a:endParaRPr>
              <a:solidFill>
                <a:srgbClr val="66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p:nvPr/>
        </p:nvSpPr>
        <p:spPr>
          <a:xfrm>
            <a:off x="587350" y="6512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u="sng">
                <a:solidFill>
                  <a:srgbClr val="85200C"/>
                </a:solidFill>
                <a:latin typeface="Comfortaa"/>
                <a:ea typeface="Comfortaa"/>
                <a:cs typeface="Comfortaa"/>
                <a:sym typeface="Comfortaa"/>
              </a:rPr>
              <a:t>3.2 PV Panel Placement</a:t>
            </a:r>
            <a:endParaRPr sz="1200" b="1" u="sng">
              <a:solidFill>
                <a:srgbClr val="85200C"/>
              </a:solidFill>
              <a:latin typeface="Comfortaa"/>
              <a:ea typeface="Comfortaa"/>
              <a:cs typeface="Comfortaa"/>
              <a:sym typeface="Comfortaa"/>
            </a:endParaRPr>
          </a:p>
        </p:txBody>
      </p:sp>
      <p:sp>
        <p:nvSpPr>
          <p:cNvPr id="279" name="Google Shape;279;p41"/>
          <p:cNvSpPr txBox="1"/>
          <p:nvPr/>
        </p:nvSpPr>
        <p:spPr>
          <a:xfrm>
            <a:off x="587350" y="434425"/>
            <a:ext cx="7671900" cy="13275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For each of the rotated panels, pointpolygontest is undertaken to ensure that all points of solar PV panels lie inside the rooftop. </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If the rotated panel coordinates lie outside, then the panels are not placed. </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Bresenham's algorithm is used to identify points in straight line segments so that PV panels can be placed one after the other along the line segment. </a:t>
            </a:r>
            <a:endParaRPr sz="1100">
              <a:solidFill>
                <a:schemeClr val="dk1"/>
              </a:solidFill>
              <a:latin typeface="Comfortaa SemiBold"/>
              <a:ea typeface="Comfortaa SemiBold"/>
              <a:cs typeface="Comfortaa SemiBold"/>
              <a:sym typeface="Comfortaa SemiBold"/>
            </a:endParaRPr>
          </a:p>
          <a:p>
            <a:pPr marL="457200" lvl="0" indent="-298450" algn="just" rtl="0">
              <a:lnSpc>
                <a:spcPct val="115000"/>
              </a:lnSpc>
              <a:spcBef>
                <a:spcPts val="0"/>
              </a:spcBef>
              <a:spcAft>
                <a:spcPts val="0"/>
              </a:spcAft>
              <a:buClr>
                <a:schemeClr val="dk1"/>
              </a:buClr>
              <a:buSzPts val="1100"/>
              <a:buFont typeface="Comfortaa SemiBold"/>
              <a:buChar char="★"/>
            </a:pPr>
            <a:r>
              <a:rPr lang="en" sz="1100">
                <a:solidFill>
                  <a:schemeClr val="dk1"/>
                </a:solidFill>
                <a:latin typeface="Comfortaa SemiBold"/>
                <a:ea typeface="Comfortaa SemiBold"/>
                <a:cs typeface="Comfortaa SemiBold"/>
                <a:sym typeface="Comfortaa SemiBold"/>
              </a:rPr>
              <a:t>This process is continued by going through the entire roof top area.</a:t>
            </a:r>
            <a:endParaRPr sz="1100">
              <a:solidFill>
                <a:schemeClr val="dk1"/>
              </a:solidFill>
              <a:latin typeface="Comfortaa SemiBold"/>
              <a:ea typeface="Comfortaa SemiBold"/>
              <a:cs typeface="Comfortaa SemiBold"/>
              <a:sym typeface="Comfortaa SemiBold"/>
            </a:endParaRPr>
          </a:p>
        </p:txBody>
      </p:sp>
      <p:pic>
        <p:nvPicPr>
          <p:cNvPr id="280" name="Google Shape;280;p41"/>
          <p:cNvPicPr preferRelativeResize="0"/>
          <p:nvPr/>
        </p:nvPicPr>
        <p:blipFill>
          <a:blip r:embed="rId3">
            <a:alphaModFix/>
          </a:blip>
          <a:stretch>
            <a:fillRect/>
          </a:stretch>
        </p:blipFill>
        <p:spPr>
          <a:xfrm>
            <a:off x="836550" y="1985463"/>
            <a:ext cx="1815750" cy="1562050"/>
          </a:xfrm>
          <a:prstGeom prst="rect">
            <a:avLst/>
          </a:prstGeom>
          <a:noFill/>
          <a:ln>
            <a:noFill/>
          </a:ln>
        </p:spPr>
      </p:pic>
      <p:pic>
        <p:nvPicPr>
          <p:cNvPr id="281" name="Google Shape;281;p41"/>
          <p:cNvPicPr preferRelativeResize="0"/>
          <p:nvPr/>
        </p:nvPicPr>
        <p:blipFill>
          <a:blip r:embed="rId4">
            <a:alphaModFix/>
          </a:blip>
          <a:stretch>
            <a:fillRect/>
          </a:stretch>
        </p:blipFill>
        <p:spPr>
          <a:xfrm>
            <a:off x="2979025" y="1985475"/>
            <a:ext cx="1761800" cy="1442725"/>
          </a:xfrm>
          <a:prstGeom prst="rect">
            <a:avLst/>
          </a:prstGeom>
          <a:noFill/>
          <a:ln>
            <a:noFill/>
          </a:ln>
        </p:spPr>
      </p:pic>
      <p:sp>
        <p:nvSpPr>
          <p:cNvPr id="282" name="Google Shape;282;p41"/>
          <p:cNvSpPr txBox="1"/>
          <p:nvPr/>
        </p:nvSpPr>
        <p:spPr>
          <a:xfrm>
            <a:off x="922500" y="3771050"/>
            <a:ext cx="4230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85200C"/>
                </a:solidFill>
                <a:latin typeface="Comfortaa"/>
                <a:ea typeface="Comfortaa"/>
                <a:cs typeface="Comfortaa"/>
                <a:sym typeface="Comfortaa"/>
              </a:rPr>
              <a:t>PV panels with dimensions length - 20mm; tilt angle - 40; width - 10 mm (left) and 20mm (right)</a:t>
            </a:r>
            <a:endParaRPr/>
          </a:p>
        </p:txBody>
      </p:sp>
      <p:pic>
        <p:nvPicPr>
          <p:cNvPr id="283" name="Google Shape;283;p41"/>
          <p:cNvPicPr preferRelativeResize="0"/>
          <p:nvPr/>
        </p:nvPicPr>
        <p:blipFill>
          <a:blip r:embed="rId5">
            <a:alphaModFix/>
          </a:blip>
          <a:stretch>
            <a:fillRect/>
          </a:stretch>
        </p:blipFill>
        <p:spPr>
          <a:xfrm>
            <a:off x="6298913" y="2018200"/>
            <a:ext cx="1664829" cy="1496575"/>
          </a:xfrm>
          <a:prstGeom prst="rect">
            <a:avLst/>
          </a:prstGeom>
          <a:noFill/>
          <a:ln>
            <a:noFill/>
          </a:ln>
        </p:spPr>
      </p:pic>
      <p:sp>
        <p:nvSpPr>
          <p:cNvPr id="284" name="Google Shape;284;p41"/>
          <p:cNvSpPr txBox="1"/>
          <p:nvPr/>
        </p:nvSpPr>
        <p:spPr>
          <a:xfrm>
            <a:off x="5590725" y="3719850"/>
            <a:ext cx="3391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85200C"/>
                </a:solidFill>
                <a:latin typeface="Comfortaa"/>
                <a:ea typeface="Comfortaa"/>
                <a:cs typeface="Comfortaa"/>
                <a:sym typeface="Comfortaa"/>
              </a:rPr>
              <a:t>Placement of PV panels when there are obstacles</a:t>
            </a:r>
            <a:endParaRPr sz="1200" b="1">
              <a:solidFill>
                <a:srgbClr val="85200C"/>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p:nvPr/>
        </p:nvSpPr>
        <p:spPr>
          <a:xfrm>
            <a:off x="1781550" y="104175"/>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INTRODUCTION</a:t>
            </a:r>
            <a:endParaRPr sz="1600" b="1">
              <a:solidFill>
                <a:srgbClr val="660000"/>
              </a:solidFill>
              <a:latin typeface="Comfortaa"/>
              <a:ea typeface="Comfortaa"/>
              <a:cs typeface="Comfortaa"/>
              <a:sym typeface="Comfortaa"/>
            </a:endParaRPr>
          </a:p>
        </p:txBody>
      </p:sp>
      <p:sp>
        <p:nvSpPr>
          <p:cNvPr id="77" name="Google Shape;77;p15"/>
          <p:cNvSpPr txBox="1"/>
          <p:nvPr/>
        </p:nvSpPr>
        <p:spPr>
          <a:xfrm>
            <a:off x="379800" y="572550"/>
            <a:ext cx="8384400" cy="4056600"/>
          </a:xfrm>
          <a:prstGeom prst="rect">
            <a:avLst/>
          </a:prstGeom>
          <a:noFill/>
          <a:ln>
            <a:noFill/>
          </a:ln>
        </p:spPr>
        <p:txBody>
          <a:bodyPr spcFirstLastPara="1" wrap="square" lIns="91425" tIns="91425" rIns="91425" bIns="91425" anchor="t" anchorCtr="0">
            <a:spAutoFit/>
          </a:bodyPr>
          <a:lstStyle/>
          <a:p>
            <a:pPr marL="457200" lvl="0" indent="-301625" algn="l" rtl="0">
              <a:lnSpc>
                <a:spcPct val="115000"/>
              </a:lnSpc>
              <a:spcBef>
                <a:spcPts val="0"/>
              </a:spcBef>
              <a:spcAft>
                <a:spcPts val="0"/>
              </a:spcAft>
              <a:buSzPts val="1150"/>
              <a:buFont typeface="Comfortaa SemiBold"/>
              <a:buChar char="★"/>
            </a:pPr>
            <a:r>
              <a:rPr lang="en" sz="1150" b="1">
                <a:solidFill>
                  <a:srgbClr val="660000"/>
                </a:solidFill>
                <a:latin typeface="Comfortaa"/>
                <a:ea typeface="Comfortaa"/>
                <a:cs typeface="Comfortaa"/>
                <a:sym typeface="Comfortaa"/>
              </a:rPr>
              <a:t>Climate change</a:t>
            </a:r>
            <a:r>
              <a:rPr lang="en" sz="1150">
                <a:latin typeface="Comfortaa SemiBold"/>
                <a:ea typeface="Comfortaa SemiBold"/>
                <a:cs typeface="Comfortaa SemiBold"/>
                <a:sym typeface="Comfortaa SemiBold"/>
              </a:rPr>
              <a:t> has become a global concern and harnessing renewable resources is the way to construct a sustainable environment. </a:t>
            </a:r>
            <a:r>
              <a:rPr lang="en" sz="1150">
                <a:highlight>
                  <a:srgbClr val="FFFFFF"/>
                </a:highlight>
                <a:latin typeface="Comfortaa SemiBold"/>
                <a:ea typeface="Comfortaa SemiBold"/>
                <a:cs typeface="Comfortaa SemiBold"/>
                <a:sym typeface="Comfortaa SemiBold"/>
              </a:rPr>
              <a:t>Potential tapping of </a:t>
            </a:r>
            <a:r>
              <a:rPr lang="en" sz="1150" b="1">
                <a:solidFill>
                  <a:srgbClr val="660000"/>
                </a:solidFill>
                <a:highlight>
                  <a:srgbClr val="FFFFFF"/>
                </a:highlight>
                <a:latin typeface="Comfortaa"/>
                <a:ea typeface="Comfortaa"/>
                <a:cs typeface="Comfortaa"/>
                <a:sym typeface="Comfortaa"/>
              </a:rPr>
              <a:t>solar powe</a:t>
            </a:r>
            <a:r>
              <a:rPr lang="en" sz="1150">
                <a:solidFill>
                  <a:srgbClr val="660000"/>
                </a:solidFill>
                <a:highlight>
                  <a:srgbClr val="FFFFFF"/>
                </a:highlight>
                <a:latin typeface="Comfortaa SemiBold"/>
                <a:ea typeface="Comfortaa SemiBold"/>
                <a:cs typeface="Comfortaa SemiBold"/>
                <a:sym typeface="Comfortaa SemiBold"/>
              </a:rPr>
              <a:t>r</a:t>
            </a:r>
            <a:r>
              <a:rPr lang="en" sz="1150">
                <a:highlight>
                  <a:srgbClr val="FFFFFF"/>
                </a:highlight>
                <a:latin typeface="Comfortaa SemiBold"/>
                <a:ea typeface="Comfortaa SemiBold"/>
                <a:cs typeface="Comfortaa SemiBold"/>
                <a:sym typeface="Comfortaa SemiBold"/>
              </a:rPr>
              <a:t> for generating electricity has gained enormous popularity and people are increasingly gravitating toward the PV revolution.</a:t>
            </a:r>
            <a:endParaRPr sz="1150">
              <a:latin typeface="Comfortaa SemiBold"/>
              <a:ea typeface="Comfortaa SemiBold"/>
              <a:cs typeface="Comfortaa SemiBold"/>
              <a:sym typeface="Comfortaa SemiBold"/>
            </a:endParaRPr>
          </a:p>
          <a:p>
            <a:pPr marL="457200" lvl="0" indent="-301625" algn="l" rtl="0">
              <a:lnSpc>
                <a:spcPct val="115000"/>
              </a:lnSpc>
              <a:spcBef>
                <a:spcPts val="1000"/>
              </a:spcBef>
              <a:spcAft>
                <a:spcPts val="0"/>
              </a:spcAft>
              <a:buSzPts val="1150"/>
              <a:buFont typeface="Comfortaa SemiBold"/>
              <a:buChar char="★"/>
            </a:pPr>
            <a:r>
              <a:rPr lang="en" sz="1150">
                <a:highlight>
                  <a:srgbClr val="FFFFFF"/>
                </a:highlight>
                <a:latin typeface="Comfortaa SemiBold"/>
                <a:ea typeface="Comfortaa SemiBold"/>
                <a:cs typeface="Comfortaa SemiBold"/>
                <a:sym typeface="Comfortaa SemiBold"/>
              </a:rPr>
              <a:t>However, traditional approaches, such as </a:t>
            </a:r>
            <a:r>
              <a:rPr lang="en" sz="1150" b="1">
                <a:solidFill>
                  <a:srgbClr val="660000"/>
                </a:solidFill>
                <a:highlight>
                  <a:srgbClr val="FFFFFF"/>
                </a:highlight>
                <a:latin typeface="Comfortaa"/>
                <a:ea typeface="Comfortaa"/>
                <a:cs typeface="Comfortaa"/>
                <a:sym typeface="Comfortaa"/>
              </a:rPr>
              <a:t>online assessment of rooftops</a:t>
            </a:r>
            <a:r>
              <a:rPr lang="en" sz="1150">
                <a:highlight>
                  <a:srgbClr val="FFFFFF"/>
                </a:highlight>
                <a:latin typeface="Comfortaa SemiBold"/>
                <a:ea typeface="Comfortaa SemiBold"/>
                <a:cs typeface="Comfortaa SemiBold"/>
                <a:sym typeface="Comfortaa SemiBold"/>
              </a:rPr>
              <a:t> are time-consuming and expensive. By automating the process of building roof extraction for PV panel placement, a lot of money and time can be saved.</a:t>
            </a:r>
            <a:endParaRPr sz="1150">
              <a:highlight>
                <a:srgbClr val="FFFFFF"/>
              </a:highlight>
              <a:latin typeface="Comfortaa SemiBold"/>
              <a:ea typeface="Comfortaa SemiBold"/>
              <a:cs typeface="Comfortaa SemiBold"/>
              <a:sym typeface="Comfortaa SemiBold"/>
            </a:endParaRPr>
          </a:p>
          <a:p>
            <a:pPr marL="457200" lvl="0" indent="-301625" algn="l" rtl="0">
              <a:lnSpc>
                <a:spcPct val="115000"/>
              </a:lnSpc>
              <a:spcBef>
                <a:spcPts val="1000"/>
              </a:spcBef>
              <a:spcAft>
                <a:spcPts val="0"/>
              </a:spcAft>
              <a:buSzPts val="1150"/>
              <a:buFont typeface="Comfortaa SemiBold"/>
              <a:buChar char="★"/>
            </a:pPr>
            <a:r>
              <a:rPr lang="en" sz="1150">
                <a:highlight>
                  <a:srgbClr val="FFFFFF"/>
                </a:highlight>
                <a:latin typeface="Comfortaa SemiBold"/>
                <a:ea typeface="Comfortaa SemiBold"/>
                <a:cs typeface="Comfortaa SemiBold"/>
                <a:sym typeface="Comfortaa SemiBold"/>
              </a:rPr>
              <a:t>A </a:t>
            </a:r>
            <a:r>
              <a:rPr lang="en" sz="1150" b="1">
                <a:solidFill>
                  <a:srgbClr val="660000"/>
                </a:solidFill>
                <a:highlight>
                  <a:srgbClr val="FFFFFF"/>
                </a:highlight>
                <a:latin typeface="Comfortaa"/>
                <a:ea typeface="Comfortaa"/>
                <a:cs typeface="Comfortaa"/>
                <a:sym typeface="Comfortaa"/>
              </a:rPr>
              <a:t>3-step mechanism</a:t>
            </a:r>
            <a:r>
              <a:rPr lang="en" sz="1150">
                <a:highlight>
                  <a:srgbClr val="FFFFFF"/>
                </a:highlight>
                <a:latin typeface="Comfortaa SemiBold"/>
                <a:ea typeface="Comfortaa SemiBold"/>
                <a:cs typeface="Comfortaa SemiBold"/>
                <a:sym typeface="Comfortaa SemiBold"/>
              </a:rPr>
              <a:t> is proposed as a solution to address this. We use the </a:t>
            </a:r>
            <a:r>
              <a:rPr lang="en" sz="1150" b="1">
                <a:solidFill>
                  <a:srgbClr val="783F04"/>
                </a:solidFill>
                <a:highlight>
                  <a:srgbClr val="FFFFFF"/>
                </a:highlight>
                <a:latin typeface="Comfortaa"/>
                <a:ea typeface="Comfortaa"/>
                <a:cs typeface="Comfortaa"/>
                <a:sym typeface="Comfortaa"/>
              </a:rPr>
              <a:t>AIRS dataset</a:t>
            </a:r>
            <a:r>
              <a:rPr lang="en" sz="1150">
                <a:highlight>
                  <a:srgbClr val="FFFFFF"/>
                </a:highlight>
                <a:latin typeface="Comfortaa SemiBold"/>
                <a:ea typeface="Comfortaa SemiBold"/>
                <a:cs typeface="Comfortaa SemiBold"/>
                <a:sym typeface="Comfortaa SemiBold"/>
              </a:rPr>
              <a:t> that provides a wide coverage of aerial imagery of Christchurch with 7.5 cm resolution for this purpose. </a:t>
            </a:r>
            <a:endParaRPr sz="1150">
              <a:highlight>
                <a:srgbClr val="FFFFFF"/>
              </a:highlight>
              <a:latin typeface="Comfortaa SemiBold"/>
              <a:ea typeface="Comfortaa SemiBold"/>
              <a:cs typeface="Comfortaa SemiBold"/>
              <a:sym typeface="Comfortaa SemiBold"/>
            </a:endParaRPr>
          </a:p>
          <a:p>
            <a:pPr marL="457200" lvl="0" indent="-301625" algn="l" rtl="0">
              <a:lnSpc>
                <a:spcPct val="115000"/>
              </a:lnSpc>
              <a:spcBef>
                <a:spcPts val="1000"/>
              </a:spcBef>
              <a:spcAft>
                <a:spcPts val="0"/>
              </a:spcAft>
              <a:buSzPts val="1150"/>
              <a:buFont typeface="Comfortaa SemiBold"/>
              <a:buChar char="★"/>
            </a:pPr>
            <a:r>
              <a:rPr lang="en" sz="1150">
                <a:highlight>
                  <a:srgbClr val="FFFFFF"/>
                </a:highlight>
                <a:latin typeface="Comfortaa SemiBold"/>
                <a:ea typeface="Comfortaa SemiBold"/>
                <a:cs typeface="Comfortaa SemiBold"/>
                <a:sym typeface="Comfortaa SemiBold"/>
              </a:rPr>
              <a:t>The first stage is </a:t>
            </a:r>
            <a:r>
              <a:rPr lang="en" sz="1150" b="1">
                <a:solidFill>
                  <a:srgbClr val="660000"/>
                </a:solidFill>
                <a:highlight>
                  <a:srgbClr val="FFFFFF"/>
                </a:highlight>
                <a:latin typeface="Comfortaa"/>
                <a:ea typeface="Comfortaa"/>
                <a:cs typeface="Comfortaa"/>
                <a:sym typeface="Comfortaa"/>
              </a:rPr>
              <a:t>building detection</a:t>
            </a:r>
            <a:r>
              <a:rPr lang="en" sz="1150">
                <a:highlight>
                  <a:srgbClr val="FFFFFF"/>
                </a:highlight>
                <a:latin typeface="Comfortaa SemiBold"/>
                <a:ea typeface="Comfortaa SemiBold"/>
                <a:cs typeface="Comfortaa SemiBold"/>
                <a:sym typeface="Comfortaa SemiBold"/>
              </a:rPr>
              <a:t> from aerial satellite images. </a:t>
            </a:r>
            <a:r>
              <a:rPr lang="en" sz="1150">
                <a:latin typeface="Comfortaa SemiBold"/>
                <a:ea typeface="Comfortaa SemiBold"/>
                <a:cs typeface="Comfortaa SemiBold"/>
                <a:sym typeface="Comfortaa SemiBold"/>
              </a:rPr>
              <a:t>We propose a deep learning framework called </a:t>
            </a:r>
            <a:r>
              <a:rPr lang="en" sz="1150" b="1">
                <a:solidFill>
                  <a:srgbClr val="660000"/>
                </a:solidFill>
                <a:latin typeface="Comfortaa"/>
                <a:ea typeface="Comfortaa"/>
                <a:cs typeface="Comfortaa"/>
                <a:sym typeface="Comfortaa"/>
              </a:rPr>
              <a:t>MultiRes UNet</a:t>
            </a:r>
            <a:r>
              <a:rPr lang="en" sz="1150">
                <a:latin typeface="Comfortaa SemiBold"/>
                <a:ea typeface="Comfortaa SemiBold"/>
                <a:cs typeface="Comfortaa SemiBold"/>
                <a:sym typeface="Comfortaa SemiBold"/>
              </a:rPr>
              <a:t>, with ResPath skip connections between the encoder and decoder structure. </a:t>
            </a:r>
            <a:r>
              <a:rPr lang="en" sz="1150" b="1">
                <a:solidFill>
                  <a:srgbClr val="660000"/>
                </a:solidFill>
                <a:latin typeface="Comfortaa"/>
                <a:ea typeface="Comfortaa"/>
                <a:cs typeface="Comfortaa"/>
                <a:sym typeface="Comfortaa"/>
              </a:rPr>
              <a:t>Better segmentation of buildings leads to maximum solar potential of rooftop areas.</a:t>
            </a:r>
            <a:r>
              <a:rPr lang="en" sz="1150">
                <a:latin typeface="Comfortaa SemiBold"/>
                <a:ea typeface="Comfortaa SemiBold"/>
                <a:cs typeface="Comfortaa SemiBold"/>
                <a:sym typeface="Comfortaa SemiBold"/>
              </a:rPr>
              <a:t> </a:t>
            </a:r>
            <a:endParaRPr sz="1150">
              <a:latin typeface="Comfortaa SemiBold"/>
              <a:ea typeface="Comfortaa SemiBold"/>
              <a:cs typeface="Comfortaa SemiBold"/>
              <a:sym typeface="Comfortaa SemiBold"/>
            </a:endParaRPr>
          </a:p>
          <a:p>
            <a:pPr marL="457200" lvl="0" indent="-301625" algn="l" rtl="0">
              <a:lnSpc>
                <a:spcPct val="115000"/>
              </a:lnSpc>
              <a:spcBef>
                <a:spcPts val="1000"/>
              </a:spcBef>
              <a:spcAft>
                <a:spcPts val="0"/>
              </a:spcAft>
              <a:buSzPts val="1150"/>
              <a:buFont typeface="Comfortaa SemiBold"/>
              <a:buChar char="★"/>
            </a:pPr>
            <a:r>
              <a:rPr lang="en" sz="1150">
                <a:latin typeface="Comfortaa SemiBold"/>
                <a:ea typeface="Comfortaa SemiBold"/>
                <a:cs typeface="Comfortaa SemiBold"/>
                <a:sym typeface="Comfortaa SemiBold"/>
              </a:rPr>
              <a:t>This is followed by </a:t>
            </a:r>
            <a:r>
              <a:rPr lang="en" sz="1150" b="1">
                <a:solidFill>
                  <a:srgbClr val="660000"/>
                </a:solidFill>
                <a:latin typeface="Comfortaa"/>
                <a:ea typeface="Comfortaa"/>
                <a:cs typeface="Comfortaa"/>
                <a:sym typeface="Comfortaa"/>
              </a:rPr>
              <a:t>rooftop classification</a:t>
            </a:r>
            <a:r>
              <a:rPr lang="en" sz="1150">
                <a:latin typeface="Comfortaa SemiBold"/>
                <a:ea typeface="Comfortaa SemiBold"/>
                <a:cs typeface="Comfortaa SemiBold"/>
                <a:sym typeface="Comfortaa SemiBold"/>
              </a:rPr>
              <a:t> from the extracted buildings with different SOTA models as roof classification is used in new building design, </a:t>
            </a:r>
            <a:r>
              <a:rPr lang="en" sz="1150" b="1">
                <a:solidFill>
                  <a:srgbClr val="660000"/>
                </a:solidFill>
                <a:latin typeface="Comfortaa"/>
                <a:ea typeface="Comfortaa"/>
                <a:cs typeface="Comfortaa"/>
                <a:sym typeface="Comfortaa"/>
              </a:rPr>
              <a:t>retrofitting existing roofs</a:t>
            </a:r>
            <a:r>
              <a:rPr lang="en" sz="1150">
                <a:latin typeface="Comfortaa SemiBold"/>
                <a:ea typeface="Comfortaa SemiBold"/>
                <a:cs typeface="Comfortaa SemiBold"/>
                <a:sym typeface="Comfortaa SemiBold"/>
              </a:rPr>
              <a:t>, and efficient solar integration on building rooftops.</a:t>
            </a:r>
            <a:endParaRPr sz="1150">
              <a:latin typeface="Comfortaa SemiBold"/>
              <a:ea typeface="Comfortaa SemiBold"/>
              <a:cs typeface="Comfortaa SemiBold"/>
              <a:sym typeface="Comfortaa SemiBold"/>
            </a:endParaRPr>
          </a:p>
          <a:p>
            <a:pPr marL="457200" lvl="0" indent="-301625" algn="l" rtl="0">
              <a:lnSpc>
                <a:spcPct val="115000"/>
              </a:lnSpc>
              <a:spcBef>
                <a:spcPts val="1000"/>
              </a:spcBef>
              <a:spcAft>
                <a:spcPts val="0"/>
              </a:spcAft>
              <a:buSzPts val="1150"/>
              <a:buFont typeface="Comfortaa SemiBold"/>
              <a:buChar char="★"/>
            </a:pPr>
            <a:r>
              <a:rPr lang="en" sz="1150">
                <a:latin typeface="Comfortaa SemiBold"/>
                <a:ea typeface="Comfortaa SemiBold"/>
                <a:cs typeface="Comfortaa SemiBold"/>
                <a:sym typeface="Comfortaa SemiBold"/>
              </a:rPr>
              <a:t>Finally, a </a:t>
            </a:r>
            <a:r>
              <a:rPr lang="en" sz="1150" b="1">
                <a:solidFill>
                  <a:srgbClr val="660000"/>
                </a:solidFill>
                <a:latin typeface="Comfortaa"/>
                <a:ea typeface="Comfortaa"/>
                <a:cs typeface="Comfortaa"/>
                <a:sym typeface="Comfortaa"/>
              </a:rPr>
              <a:t>simulation of modular layout of PV panels</a:t>
            </a:r>
            <a:r>
              <a:rPr lang="en" sz="1150">
                <a:latin typeface="Comfortaa SemiBold"/>
                <a:ea typeface="Comfortaa SemiBold"/>
                <a:cs typeface="Comfortaa SemiBold"/>
                <a:sym typeface="Comfortaa SemiBold"/>
              </a:rPr>
              <a:t> is produced considering the type of roofs, the tilt angle, length and width as provided by the user.</a:t>
            </a:r>
            <a:endParaRPr sz="1150">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p:nvPr/>
        </p:nvSpPr>
        <p:spPr>
          <a:xfrm>
            <a:off x="1520450" y="1216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METRICS FOR EVALUATION</a:t>
            </a:r>
            <a:endParaRPr sz="1600" b="1">
              <a:solidFill>
                <a:srgbClr val="660000"/>
              </a:solidFill>
              <a:latin typeface="Comfortaa"/>
              <a:ea typeface="Comfortaa"/>
              <a:cs typeface="Comfortaa"/>
              <a:sym typeface="Comfortaa"/>
            </a:endParaRPr>
          </a:p>
        </p:txBody>
      </p:sp>
      <p:sp>
        <p:nvSpPr>
          <p:cNvPr id="290" name="Google Shape;290;p42"/>
          <p:cNvSpPr txBox="1"/>
          <p:nvPr/>
        </p:nvSpPr>
        <p:spPr>
          <a:xfrm>
            <a:off x="347575" y="596825"/>
            <a:ext cx="8616300" cy="4233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300" b="1" u="sng">
                <a:solidFill>
                  <a:srgbClr val="660000"/>
                </a:solidFill>
                <a:latin typeface="Comfortaa"/>
                <a:ea typeface="Comfortaa"/>
                <a:cs typeface="Comfortaa"/>
                <a:sym typeface="Comfortaa"/>
              </a:rPr>
              <a:t>For building detection segmentation:</a:t>
            </a:r>
            <a:endParaRPr sz="1300" b="1">
              <a:solidFill>
                <a:srgbClr val="660000"/>
              </a:solidFill>
              <a:latin typeface="Comfortaa"/>
              <a:ea typeface="Comfortaa"/>
              <a:cs typeface="Comfortaa"/>
              <a:sym typeface="Comfortaa"/>
            </a:endParaRPr>
          </a:p>
          <a:p>
            <a:pPr marL="457200" lvl="0" indent="-311150" algn="l" rtl="0">
              <a:spcBef>
                <a:spcPts val="0"/>
              </a:spcBef>
              <a:spcAft>
                <a:spcPts val="0"/>
              </a:spcAft>
              <a:buClr>
                <a:srgbClr val="660000"/>
              </a:buClr>
              <a:buSzPts val="1300"/>
              <a:buFont typeface="Comfortaa"/>
              <a:buChar char="❏"/>
            </a:pPr>
            <a:r>
              <a:rPr lang="en" sz="1300" b="1">
                <a:solidFill>
                  <a:srgbClr val="660000"/>
                </a:solidFill>
                <a:latin typeface="Comfortaa"/>
                <a:ea typeface="Comfortaa"/>
                <a:cs typeface="Comfortaa"/>
                <a:sym typeface="Comfortaa"/>
              </a:rPr>
              <a:t>IoU - Intersection over Union /Jaccard Coefficient</a:t>
            </a:r>
            <a:endParaRPr sz="1300" b="1">
              <a:solidFill>
                <a:srgbClr val="660000"/>
              </a:solidFill>
              <a:latin typeface="Comfortaa"/>
              <a:ea typeface="Comfortaa"/>
              <a:cs typeface="Comfortaa"/>
              <a:sym typeface="Comfortaa"/>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1828800" lvl="0" indent="45720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where r</a:t>
            </a:r>
            <a:r>
              <a:rPr lang="en" sz="1100" baseline="-250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denotes the masked region for building detection, and r</a:t>
            </a:r>
            <a:r>
              <a:rPr lang="en" sz="1100" baseline="-25000">
                <a:solidFill>
                  <a:schemeClr val="dk1"/>
                </a:solidFill>
                <a:latin typeface="Comfortaa Medium"/>
                <a:ea typeface="Comfortaa Medium"/>
                <a:cs typeface="Comfortaa Medium"/>
                <a:sym typeface="Comfortaa Medium"/>
              </a:rPr>
              <a:t>g</a:t>
            </a:r>
            <a:r>
              <a:rPr lang="en" sz="1100">
                <a:solidFill>
                  <a:schemeClr val="dk1"/>
                </a:solidFill>
                <a:latin typeface="Comfortaa Medium"/>
                <a:ea typeface="Comfortaa Medium"/>
                <a:cs typeface="Comfortaa Medium"/>
                <a:sym typeface="Comfortaa Medium"/>
              </a:rPr>
              <a:t> indicates the groundtruth region for building segmentation.</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rgbClr val="660000"/>
              </a:solidFill>
              <a:latin typeface="Comfortaa Medium"/>
              <a:ea typeface="Comfortaa Medium"/>
              <a:cs typeface="Comfortaa Medium"/>
              <a:sym typeface="Comfortaa Medium"/>
            </a:endParaRPr>
          </a:p>
          <a:p>
            <a:pPr marL="457200" lvl="0" indent="-311150" algn="l" rtl="0">
              <a:spcBef>
                <a:spcPts val="0"/>
              </a:spcBef>
              <a:spcAft>
                <a:spcPts val="0"/>
              </a:spcAft>
              <a:buClr>
                <a:srgbClr val="660000"/>
              </a:buClr>
              <a:buSzPts val="1300"/>
              <a:buFont typeface="Comfortaa"/>
              <a:buChar char="❏"/>
            </a:pPr>
            <a:r>
              <a:rPr lang="en" sz="1300" b="1">
                <a:solidFill>
                  <a:srgbClr val="660000"/>
                </a:solidFill>
                <a:latin typeface="Comfortaa"/>
                <a:ea typeface="Comfortaa"/>
                <a:cs typeface="Comfortaa"/>
                <a:sym typeface="Comfortaa"/>
              </a:rPr>
              <a:t>DICE Coefficient</a:t>
            </a:r>
            <a:endParaRPr sz="1300" b="1">
              <a:solidFill>
                <a:srgbClr val="660000"/>
              </a:solidFill>
              <a:latin typeface="Comfortaa"/>
              <a:ea typeface="Comfortaa"/>
              <a:cs typeface="Comfortaa"/>
              <a:sym typeface="Comfortaa"/>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We use DICE coefficient to compare the pixel-wise agreement between a predicted segmentation and its corresponding ground truth. DICE coefficient is 2 times the area of overlap divided by the total number of pixels in both the images.The formula is given by: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where X is the predicted set of pixels and Y is the ground truth.	</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p:txBody>
      </p:sp>
      <p:pic>
        <p:nvPicPr>
          <p:cNvPr id="291" name="Google Shape;291;p42"/>
          <p:cNvPicPr preferRelativeResize="0"/>
          <p:nvPr/>
        </p:nvPicPr>
        <p:blipFill>
          <a:blip r:embed="rId3">
            <a:alphaModFix/>
          </a:blip>
          <a:stretch>
            <a:fillRect/>
          </a:stretch>
        </p:blipFill>
        <p:spPr>
          <a:xfrm>
            <a:off x="3379800" y="1826500"/>
            <a:ext cx="1928800" cy="593650"/>
          </a:xfrm>
          <a:prstGeom prst="rect">
            <a:avLst/>
          </a:prstGeom>
          <a:noFill/>
          <a:ln>
            <a:noFill/>
          </a:ln>
        </p:spPr>
      </p:pic>
      <p:pic>
        <p:nvPicPr>
          <p:cNvPr id="292" name="Google Shape;292;p42"/>
          <p:cNvPicPr preferRelativeResize="0"/>
          <p:nvPr/>
        </p:nvPicPr>
        <p:blipFill>
          <a:blip r:embed="rId4">
            <a:alphaModFix/>
          </a:blip>
          <a:stretch>
            <a:fillRect/>
          </a:stretch>
        </p:blipFill>
        <p:spPr>
          <a:xfrm>
            <a:off x="3993350" y="4245575"/>
            <a:ext cx="1157300" cy="4926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p:nvPr/>
        </p:nvSpPr>
        <p:spPr>
          <a:xfrm>
            <a:off x="520650" y="552725"/>
            <a:ext cx="8102700" cy="2616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660000"/>
              </a:buClr>
              <a:buSzPts val="1300"/>
              <a:buFont typeface="Comfortaa"/>
              <a:buChar char="❏"/>
            </a:pPr>
            <a:r>
              <a:rPr lang="en" sz="1300" b="1">
                <a:solidFill>
                  <a:srgbClr val="660000"/>
                </a:solidFill>
                <a:latin typeface="Comfortaa"/>
                <a:ea typeface="Comfortaa"/>
                <a:cs typeface="Comfortaa"/>
                <a:sym typeface="Comfortaa"/>
              </a:rPr>
              <a:t>MCC - Matthews Correlation Coefficient</a:t>
            </a:r>
            <a:endParaRPr sz="1300" b="1">
              <a:solidFill>
                <a:srgbClr val="660000"/>
              </a:solidFill>
              <a:latin typeface="Comfortaa"/>
              <a:ea typeface="Comfortaa"/>
              <a:cs typeface="Comfortaa"/>
              <a:sym typeface="Comfortaa"/>
            </a:endParaRPr>
          </a:p>
          <a:p>
            <a:pPr marL="457200" lvl="0" indent="457200" algn="l" rtl="0">
              <a:spcBef>
                <a:spcPts val="0"/>
              </a:spcBef>
              <a:spcAft>
                <a:spcPts val="0"/>
              </a:spcAft>
              <a:buNone/>
            </a:pPr>
            <a:r>
              <a:rPr lang="en" sz="1100">
                <a:solidFill>
                  <a:schemeClr val="dk1"/>
                </a:solidFill>
                <a:latin typeface="Comfortaa Medium"/>
                <a:ea typeface="Comfortaa Medium"/>
                <a:cs typeface="Comfortaa Medium"/>
                <a:sym typeface="Comfortaa Medium"/>
              </a:rPr>
              <a:t>We use the MCC , a standard measure of a binary classifier’s performance, where values are in the range −1.0 to 1.0, with 1.0 being perfect building segmentation, 0.0 being random building segmentation, and −1.0 indicating building segmentation is always wrong. </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marL="457200" lvl="0" indent="-311150" algn="l" rtl="0">
              <a:spcBef>
                <a:spcPts val="0"/>
              </a:spcBef>
              <a:spcAft>
                <a:spcPts val="0"/>
              </a:spcAft>
              <a:buClr>
                <a:srgbClr val="660000"/>
              </a:buClr>
              <a:buSzPts val="1300"/>
              <a:buFont typeface="Comfortaa"/>
              <a:buChar char="❏"/>
            </a:pPr>
            <a:r>
              <a:rPr lang="en" sz="1300" b="1">
                <a:solidFill>
                  <a:srgbClr val="660000"/>
                </a:solidFill>
                <a:latin typeface="Comfortaa"/>
                <a:ea typeface="Comfortaa"/>
                <a:cs typeface="Comfortaa"/>
                <a:sym typeface="Comfortaa"/>
              </a:rPr>
              <a:t>Accuracy</a:t>
            </a:r>
            <a:endParaRPr sz="1300" b="1">
              <a:solidFill>
                <a:srgbClr val="660000"/>
              </a:solidFill>
              <a:latin typeface="Comfortaa"/>
              <a:ea typeface="Comfortaa"/>
              <a:cs typeface="Comfortaa"/>
              <a:sym typeface="Comfortaa"/>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Accuracy is the percentage of correct predictions for the test data. It can be calculated easily by dividing the number of correct predictions by the number of total predictions.</a:t>
            </a: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45720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p:txBody>
      </p:sp>
      <p:pic>
        <p:nvPicPr>
          <p:cNvPr id="298" name="Google Shape;298;p43"/>
          <p:cNvPicPr preferRelativeResize="0"/>
          <p:nvPr/>
        </p:nvPicPr>
        <p:blipFill>
          <a:blip r:embed="rId3">
            <a:alphaModFix/>
          </a:blip>
          <a:stretch>
            <a:fillRect/>
          </a:stretch>
        </p:blipFill>
        <p:spPr>
          <a:xfrm>
            <a:off x="2408675" y="1432375"/>
            <a:ext cx="3871025" cy="707225"/>
          </a:xfrm>
          <a:prstGeom prst="rect">
            <a:avLst/>
          </a:prstGeom>
          <a:noFill/>
          <a:ln>
            <a:noFill/>
          </a:ln>
        </p:spPr>
      </p:pic>
      <p:pic>
        <p:nvPicPr>
          <p:cNvPr id="299" name="Google Shape;299;p43"/>
          <p:cNvPicPr preferRelativeResize="0"/>
          <p:nvPr/>
        </p:nvPicPr>
        <p:blipFill rotWithShape="1">
          <a:blip r:embed="rId4">
            <a:alphaModFix/>
          </a:blip>
          <a:srcRect t="23746" b="23141"/>
          <a:stretch/>
        </p:blipFill>
        <p:spPr>
          <a:xfrm>
            <a:off x="3146675" y="2810775"/>
            <a:ext cx="2850625" cy="574850"/>
          </a:xfrm>
          <a:prstGeom prst="rect">
            <a:avLst/>
          </a:prstGeom>
          <a:noFill/>
          <a:ln>
            <a:noFill/>
          </a:ln>
        </p:spPr>
      </p:pic>
      <p:sp>
        <p:nvSpPr>
          <p:cNvPr id="300" name="Google Shape;300;p43"/>
          <p:cNvSpPr txBox="1"/>
          <p:nvPr/>
        </p:nvSpPr>
        <p:spPr>
          <a:xfrm>
            <a:off x="1520450" y="1216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990000"/>
                </a:solidFill>
                <a:latin typeface="Comfortaa"/>
                <a:ea typeface="Comfortaa"/>
                <a:cs typeface="Comfortaa"/>
                <a:sym typeface="Comfortaa"/>
              </a:rPr>
              <a:t>METRICS FOR EVALUATION</a:t>
            </a:r>
            <a:endParaRPr sz="1600" b="1">
              <a:solidFill>
                <a:srgbClr val="990000"/>
              </a:solidFill>
              <a:latin typeface="Comfortaa"/>
              <a:ea typeface="Comfortaa"/>
              <a:cs typeface="Comfortaa"/>
              <a:sym typeface="Comfortaa"/>
            </a:endParaRPr>
          </a:p>
        </p:txBody>
      </p:sp>
      <p:sp>
        <p:nvSpPr>
          <p:cNvPr id="301" name="Google Shape;301;p43"/>
          <p:cNvSpPr txBox="1"/>
          <p:nvPr/>
        </p:nvSpPr>
        <p:spPr>
          <a:xfrm>
            <a:off x="672550" y="3550675"/>
            <a:ext cx="8175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solidFill>
                  <a:srgbClr val="660000"/>
                </a:solidFill>
                <a:latin typeface="Comfortaa"/>
                <a:ea typeface="Comfortaa"/>
                <a:cs typeface="Comfortaa"/>
                <a:sym typeface="Comfortaa"/>
              </a:rPr>
              <a:t>For roof type classification:</a:t>
            </a:r>
            <a:endParaRPr sz="1300" b="1">
              <a:solidFill>
                <a:srgbClr val="660000"/>
              </a:solidFill>
              <a:latin typeface="Comfortaa"/>
              <a:ea typeface="Comfortaa"/>
              <a:cs typeface="Comfortaa"/>
              <a:sym typeface="Comfortaa"/>
            </a:endParaRPr>
          </a:p>
          <a:p>
            <a:pPr marL="457200" lvl="0" indent="-311150" algn="l" rtl="0">
              <a:spcBef>
                <a:spcPts val="0"/>
              </a:spcBef>
              <a:spcAft>
                <a:spcPts val="0"/>
              </a:spcAft>
              <a:buClr>
                <a:srgbClr val="660000"/>
              </a:buClr>
              <a:buSzPts val="1300"/>
              <a:buFont typeface="Comfortaa"/>
              <a:buChar char="❏"/>
            </a:pPr>
            <a:r>
              <a:rPr lang="en" sz="1300" b="1">
                <a:solidFill>
                  <a:srgbClr val="660000"/>
                </a:solidFill>
                <a:latin typeface="Comfortaa"/>
                <a:ea typeface="Comfortaa"/>
                <a:cs typeface="Comfortaa"/>
                <a:sym typeface="Comfortaa"/>
              </a:rPr>
              <a:t>Classification Report</a:t>
            </a:r>
            <a:endParaRPr sz="1300" b="1">
              <a:solidFill>
                <a:srgbClr val="660000"/>
              </a:solidFill>
              <a:latin typeface="Comfortaa"/>
              <a:ea typeface="Comfortaa"/>
              <a:cs typeface="Comfortaa"/>
              <a:sym typeface="Comfortaa"/>
            </a:endParaRPr>
          </a:p>
          <a:p>
            <a:pPr marL="457200" lvl="0" indent="457200" algn="l" rtl="0">
              <a:spcBef>
                <a:spcPts val="0"/>
              </a:spcBef>
              <a:spcAft>
                <a:spcPts val="0"/>
              </a:spcAft>
              <a:buNone/>
            </a:pPr>
            <a:r>
              <a:rPr lang="en" sz="1100">
                <a:solidFill>
                  <a:srgbClr val="282828"/>
                </a:solidFill>
                <a:highlight>
                  <a:schemeClr val="lt1"/>
                </a:highlight>
                <a:latin typeface="Comfortaa Medium"/>
                <a:ea typeface="Comfortaa Medium"/>
                <a:cs typeface="Comfortaa Medium"/>
                <a:sym typeface="Comfortaa Medium"/>
              </a:rPr>
              <a:t>The classification report is used to measure the quality of predictions from a classification algorithm. Precision, Recall and F1 scores are calculated on a per-class basis based on True Positives, True Negatives, False Positives, False Negatives. Here, we calculate the above values for each of the classes, namely: Flat, Gable, Complex.</a:t>
            </a:r>
            <a:endParaRPr sz="1100">
              <a:solidFill>
                <a:srgbClr val="282828"/>
              </a:solidFill>
              <a:highlight>
                <a:schemeClr val="lt1"/>
              </a:highlight>
              <a:latin typeface="Comfortaa Medium"/>
              <a:ea typeface="Comfortaa Medium"/>
              <a:cs typeface="Comfortaa Medium"/>
              <a:sym typeface="Comfortaa Medium"/>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4"/>
          <p:cNvPicPr preferRelativeResize="0"/>
          <p:nvPr/>
        </p:nvPicPr>
        <p:blipFill>
          <a:blip r:embed="rId3">
            <a:alphaModFix/>
          </a:blip>
          <a:stretch>
            <a:fillRect/>
          </a:stretch>
        </p:blipFill>
        <p:spPr>
          <a:xfrm>
            <a:off x="400525" y="427175"/>
            <a:ext cx="3829674" cy="1864850"/>
          </a:xfrm>
          <a:prstGeom prst="rect">
            <a:avLst/>
          </a:prstGeom>
          <a:noFill/>
          <a:ln>
            <a:noFill/>
          </a:ln>
        </p:spPr>
      </p:pic>
      <p:pic>
        <p:nvPicPr>
          <p:cNvPr id="307" name="Google Shape;307;p44"/>
          <p:cNvPicPr preferRelativeResize="0"/>
          <p:nvPr/>
        </p:nvPicPr>
        <p:blipFill>
          <a:blip r:embed="rId4">
            <a:alphaModFix/>
          </a:blip>
          <a:stretch>
            <a:fillRect/>
          </a:stretch>
        </p:blipFill>
        <p:spPr>
          <a:xfrm>
            <a:off x="547925" y="2782025"/>
            <a:ext cx="3829675" cy="1947025"/>
          </a:xfrm>
          <a:prstGeom prst="rect">
            <a:avLst/>
          </a:prstGeom>
          <a:noFill/>
          <a:ln>
            <a:noFill/>
          </a:ln>
        </p:spPr>
      </p:pic>
      <p:pic>
        <p:nvPicPr>
          <p:cNvPr id="308" name="Google Shape;308;p44"/>
          <p:cNvPicPr preferRelativeResize="0"/>
          <p:nvPr/>
        </p:nvPicPr>
        <p:blipFill>
          <a:blip r:embed="rId5">
            <a:alphaModFix/>
          </a:blip>
          <a:stretch>
            <a:fillRect/>
          </a:stretch>
        </p:blipFill>
        <p:spPr>
          <a:xfrm>
            <a:off x="4922650" y="2970975"/>
            <a:ext cx="2282900" cy="1677225"/>
          </a:xfrm>
          <a:prstGeom prst="rect">
            <a:avLst/>
          </a:prstGeom>
          <a:noFill/>
          <a:ln>
            <a:noFill/>
          </a:ln>
        </p:spPr>
      </p:pic>
      <p:graphicFrame>
        <p:nvGraphicFramePr>
          <p:cNvPr id="309" name="Google Shape;309;p44"/>
          <p:cNvGraphicFramePr/>
          <p:nvPr/>
        </p:nvGraphicFramePr>
        <p:xfrm>
          <a:off x="5164488" y="213075"/>
          <a:ext cx="3569850" cy="2134900"/>
        </p:xfrm>
        <a:graphic>
          <a:graphicData uri="http://schemas.openxmlformats.org/drawingml/2006/table">
            <a:tbl>
              <a:tblPr>
                <a:noFill/>
                <a:tableStyleId>{F21F01A4-D326-49EE-BE27-C25EA3526EE1}</a:tableStyleId>
              </a:tblPr>
              <a:tblGrid>
                <a:gridCol w="1597175"/>
                <a:gridCol w="913025"/>
                <a:gridCol w="1059650"/>
              </a:tblGrid>
              <a:tr h="637525">
                <a:tc>
                  <a:txBody>
                    <a:bodyPr/>
                    <a:lstStyle/>
                    <a:p>
                      <a:pPr marL="0" lvl="0" indent="0" algn="ctr" rtl="0">
                        <a:spcBef>
                          <a:spcPts val="0"/>
                        </a:spcBef>
                        <a:spcAft>
                          <a:spcPts val="0"/>
                        </a:spcAft>
                        <a:buNone/>
                      </a:pPr>
                      <a:r>
                        <a:rPr lang="en" sz="1200" b="1">
                          <a:solidFill>
                            <a:srgbClr val="660000"/>
                          </a:solidFill>
                          <a:latin typeface="Comfortaa"/>
                          <a:ea typeface="Comfortaa"/>
                          <a:cs typeface="Comfortaa"/>
                          <a:sym typeface="Comfortaa"/>
                        </a:rPr>
                        <a:t>Performance metrics</a:t>
                      </a:r>
                      <a:endParaRPr sz="1200" b="1">
                        <a:solidFill>
                          <a:srgbClr val="660000"/>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660000"/>
                          </a:solidFill>
                          <a:latin typeface="Comfortaa"/>
                          <a:ea typeface="Comfortaa"/>
                          <a:cs typeface="Comfortaa"/>
                          <a:sym typeface="Comfortaa"/>
                        </a:rPr>
                        <a:t>Training Set</a:t>
                      </a:r>
                      <a:endParaRPr sz="1200" b="1">
                        <a:solidFill>
                          <a:srgbClr val="660000"/>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660000"/>
                          </a:solidFill>
                          <a:latin typeface="Comfortaa"/>
                          <a:ea typeface="Comfortaa"/>
                          <a:cs typeface="Comfortaa"/>
                          <a:sym typeface="Comfortaa"/>
                        </a:rPr>
                        <a:t>Validation Set</a:t>
                      </a:r>
                      <a:endParaRPr sz="1200" b="1">
                        <a:solidFill>
                          <a:srgbClr val="660000"/>
                        </a:solidFill>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IOU (%)</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93.53</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95.25</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ctr" rtl="0">
                        <a:lnSpc>
                          <a:spcPct val="100000"/>
                        </a:lnSpc>
                        <a:spcBef>
                          <a:spcPts val="0"/>
                        </a:spcBef>
                        <a:spcAft>
                          <a:spcPts val="0"/>
                        </a:spcAft>
                        <a:buNone/>
                      </a:pPr>
                      <a:r>
                        <a:rPr lang="en" sz="1100">
                          <a:latin typeface="Comfortaa"/>
                          <a:ea typeface="Comfortaa"/>
                          <a:cs typeface="Comfortaa"/>
                          <a:sym typeface="Comfortaa"/>
                        </a:rPr>
                        <a:t>Dice Coefficient (%)</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96.25</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97.56</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MCC (%)</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95.87</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96.74</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Accuracy (%)</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98.51</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97.83</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299475">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Loss</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0.1734</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lnSpc>
                          <a:spcPct val="70000"/>
                        </a:lnSpc>
                        <a:spcBef>
                          <a:spcPts val="0"/>
                        </a:spcBef>
                        <a:spcAft>
                          <a:spcPts val="0"/>
                        </a:spcAft>
                        <a:buNone/>
                      </a:pPr>
                      <a:r>
                        <a:rPr lang="en" sz="1100">
                          <a:latin typeface="Comfortaa"/>
                          <a:ea typeface="Comfortaa"/>
                          <a:cs typeface="Comfortaa"/>
                          <a:sym typeface="Comfortaa"/>
                        </a:rPr>
                        <a:t>0.2033</a:t>
                      </a:r>
                      <a:endParaRPr sz="1100">
                        <a:latin typeface="Comfortaa"/>
                        <a:ea typeface="Comfortaa"/>
                        <a:cs typeface="Comfortaa"/>
                        <a:sym typeface="Comfortaa"/>
                      </a:endParaRPr>
                    </a:p>
                  </a:txBody>
                  <a:tcPr marL="63500" marR="63500" marT="63500" marB="63500">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bl>
          </a:graphicData>
        </a:graphic>
      </p:graphicFrame>
      <p:sp>
        <p:nvSpPr>
          <p:cNvPr id="310" name="Google Shape;310;p44"/>
          <p:cNvSpPr txBox="1"/>
          <p:nvPr/>
        </p:nvSpPr>
        <p:spPr>
          <a:xfrm>
            <a:off x="871800" y="2339738"/>
            <a:ext cx="108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660000"/>
                </a:solidFill>
                <a:latin typeface="Comfortaa"/>
                <a:ea typeface="Comfortaa"/>
                <a:cs typeface="Comfortaa"/>
                <a:sym typeface="Comfortaa"/>
              </a:rPr>
              <a:t>Model Loss</a:t>
            </a:r>
            <a:endParaRPr sz="1100" b="1">
              <a:solidFill>
                <a:srgbClr val="660000"/>
              </a:solidFill>
              <a:latin typeface="Comfortaa"/>
              <a:ea typeface="Comfortaa"/>
              <a:cs typeface="Comfortaa"/>
              <a:sym typeface="Comfortaa"/>
            </a:endParaRPr>
          </a:p>
        </p:txBody>
      </p:sp>
      <p:sp>
        <p:nvSpPr>
          <p:cNvPr id="311" name="Google Shape;311;p44"/>
          <p:cNvSpPr txBox="1"/>
          <p:nvPr/>
        </p:nvSpPr>
        <p:spPr>
          <a:xfrm>
            <a:off x="2562125" y="2336925"/>
            <a:ext cx="156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0000"/>
                </a:solidFill>
                <a:latin typeface="Times New Roman"/>
                <a:ea typeface="Times New Roman"/>
                <a:cs typeface="Times New Roman"/>
                <a:sym typeface="Times New Roman"/>
              </a:rPr>
              <a:t>  </a:t>
            </a:r>
            <a:r>
              <a:rPr lang="en" sz="1100" b="1">
                <a:solidFill>
                  <a:srgbClr val="660000"/>
                </a:solidFill>
                <a:latin typeface="Comfortaa"/>
                <a:ea typeface="Comfortaa"/>
                <a:cs typeface="Comfortaa"/>
                <a:sym typeface="Comfortaa"/>
              </a:rPr>
              <a:t>Model Accuracy</a:t>
            </a:r>
            <a:endParaRPr sz="1100" b="1">
              <a:solidFill>
                <a:srgbClr val="660000"/>
              </a:solidFill>
              <a:latin typeface="Comfortaa"/>
              <a:ea typeface="Comfortaa"/>
              <a:cs typeface="Comfortaa"/>
              <a:sym typeface="Comfortaa"/>
            </a:endParaRPr>
          </a:p>
        </p:txBody>
      </p:sp>
      <p:sp>
        <p:nvSpPr>
          <p:cNvPr id="312" name="Google Shape;312;p44"/>
          <p:cNvSpPr txBox="1"/>
          <p:nvPr/>
        </p:nvSpPr>
        <p:spPr>
          <a:xfrm>
            <a:off x="1013600" y="4646875"/>
            <a:ext cx="123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660000"/>
                </a:solidFill>
                <a:latin typeface="Comfortaa"/>
                <a:ea typeface="Comfortaa"/>
                <a:cs typeface="Comfortaa"/>
                <a:sym typeface="Comfortaa"/>
              </a:rPr>
              <a:t>Model IOU</a:t>
            </a:r>
            <a:endParaRPr sz="1100" b="1">
              <a:solidFill>
                <a:srgbClr val="660000"/>
              </a:solidFill>
              <a:latin typeface="Comfortaa"/>
              <a:ea typeface="Comfortaa"/>
              <a:cs typeface="Comfortaa"/>
              <a:sym typeface="Comfortaa"/>
            </a:endParaRPr>
          </a:p>
        </p:txBody>
      </p:sp>
      <p:sp>
        <p:nvSpPr>
          <p:cNvPr id="313" name="Google Shape;313;p44"/>
          <p:cNvSpPr txBox="1"/>
          <p:nvPr/>
        </p:nvSpPr>
        <p:spPr>
          <a:xfrm>
            <a:off x="2643400" y="4690325"/>
            <a:ext cx="1867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660000"/>
                </a:solidFill>
                <a:latin typeface="Comfortaa"/>
                <a:ea typeface="Comfortaa"/>
                <a:cs typeface="Comfortaa"/>
                <a:sym typeface="Comfortaa"/>
              </a:rPr>
              <a:t>Model Dice Coefficient</a:t>
            </a:r>
            <a:endParaRPr sz="1100" b="1">
              <a:solidFill>
                <a:srgbClr val="660000"/>
              </a:solidFill>
              <a:latin typeface="Comfortaa"/>
              <a:ea typeface="Comfortaa"/>
              <a:cs typeface="Comfortaa"/>
              <a:sym typeface="Comfortaa"/>
            </a:endParaRPr>
          </a:p>
        </p:txBody>
      </p:sp>
      <p:sp>
        <p:nvSpPr>
          <p:cNvPr id="314" name="Google Shape;314;p44"/>
          <p:cNvSpPr txBox="1"/>
          <p:nvPr/>
        </p:nvSpPr>
        <p:spPr>
          <a:xfrm>
            <a:off x="5454975" y="2397875"/>
            <a:ext cx="3189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660000"/>
                </a:solidFill>
                <a:latin typeface="Comfortaa SemiBold"/>
                <a:ea typeface="Comfortaa SemiBold"/>
                <a:cs typeface="Comfortaa SemiBold"/>
                <a:sym typeface="Comfortaa SemiBold"/>
              </a:rPr>
              <a:t>Performance results of the model on training and validation set</a:t>
            </a:r>
            <a:endParaRPr sz="1100">
              <a:solidFill>
                <a:srgbClr val="660000"/>
              </a:solidFill>
              <a:latin typeface="Comfortaa SemiBold"/>
              <a:ea typeface="Comfortaa SemiBold"/>
              <a:cs typeface="Comfortaa SemiBold"/>
              <a:sym typeface="Comfortaa SemiBold"/>
            </a:endParaRPr>
          </a:p>
        </p:txBody>
      </p:sp>
      <p:sp>
        <p:nvSpPr>
          <p:cNvPr id="315" name="Google Shape;315;p44"/>
          <p:cNvSpPr txBox="1"/>
          <p:nvPr/>
        </p:nvSpPr>
        <p:spPr>
          <a:xfrm>
            <a:off x="586413" y="73175"/>
            <a:ext cx="465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660000"/>
                </a:solidFill>
                <a:latin typeface="Comfortaa"/>
                <a:ea typeface="Comfortaa"/>
                <a:cs typeface="Comfortaa"/>
                <a:sym typeface="Comfortaa"/>
              </a:rPr>
              <a:t>PERFORMANCE RESULTS FOR BUILDING SEGMENTATION</a:t>
            </a:r>
            <a:endParaRPr sz="1100" b="1">
              <a:solidFill>
                <a:srgbClr val="660000"/>
              </a:solidFill>
              <a:latin typeface="Comfortaa"/>
              <a:ea typeface="Comfortaa"/>
              <a:cs typeface="Comfortaa"/>
              <a:sym typeface="Comfortaa"/>
            </a:endParaRPr>
          </a:p>
        </p:txBody>
      </p:sp>
      <p:sp>
        <p:nvSpPr>
          <p:cNvPr id="316" name="Google Shape;316;p44"/>
          <p:cNvSpPr txBox="1"/>
          <p:nvPr/>
        </p:nvSpPr>
        <p:spPr>
          <a:xfrm>
            <a:off x="5411800" y="4698100"/>
            <a:ext cx="11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0000"/>
                </a:solidFill>
                <a:latin typeface="Times New Roman"/>
                <a:ea typeface="Times New Roman"/>
                <a:cs typeface="Times New Roman"/>
                <a:sym typeface="Times New Roman"/>
              </a:rPr>
              <a:t>  </a:t>
            </a:r>
            <a:r>
              <a:rPr lang="en" sz="1100" b="1">
                <a:solidFill>
                  <a:srgbClr val="660000"/>
                </a:solidFill>
                <a:latin typeface="Comfortaa"/>
                <a:ea typeface="Comfortaa"/>
                <a:cs typeface="Comfortaa"/>
                <a:sym typeface="Comfortaa"/>
              </a:rPr>
              <a:t>Model MCC</a:t>
            </a:r>
            <a:endParaRPr sz="11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p:nvPr/>
        </p:nvSpPr>
        <p:spPr>
          <a:xfrm>
            <a:off x="692700" y="868825"/>
            <a:ext cx="7758600" cy="3772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Comfortaa SemiBold"/>
              <a:buChar char="★"/>
            </a:pPr>
            <a:r>
              <a:rPr lang="en" sz="1200">
                <a:latin typeface="Comfortaa SemiBold"/>
                <a:ea typeface="Comfortaa SemiBold"/>
                <a:cs typeface="Comfortaa SemiBold"/>
                <a:sym typeface="Comfortaa SemiBold"/>
              </a:rPr>
              <a:t>IoU, which penalizes heavily than dice coefficient, has achieved a value of 96.27% at the end of 100 epochs. </a:t>
            </a:r>
            <a:endParaRPr sz="1200">
              <a:latin typeface="Comfortaa SemiBold"/>
              <a:ea typeface="Comfortaa SemiBold"/>
              <a:cs typeface="Comfortaa SemiBold"/>
              <a:sym typeface="Comfortaa SemiBold"/>
            </a:endParaRPr>
          </a:p>
          <a:p>
            <a:pPr marL="457200" lvl="0" indent="-304800" algn="l" rtl="0">
              <a:lnSpc>
                <a:spcPct val="115000"/>
              </a:lnSpc>
              <a:spcBef>
                <a:spcPts val="1000"/>
              </a:spcBef>
              <a:spcAft>
                <a:spcPts val="0"/>
              </a:spcAft>
              <a:buSzPts val="1200"/>
              <a:buFont typeface="Comfortaa SemiBold"/>
              <a:buChar char="★"/>
            </a:pPr>
            <a:r>
              <a:rPr lang="en" sz="1200">
                <a:solidFill>
                  <a:schemeClr val="dk1"/>
                </a:solidFill>
                <a:latin typeface="Comfortaa SemiBold"/>
                <a:ea typeface="Comfortaa SemiBold"/>
                <a:cs typeface="Comfortaa SemiBold"/>
                <a:sym typeface="Comfortaa SemiBold"/>
              </a:rPr>
              <a:t>Average IoU after training 1548 images for 100 epochs comes to 93.53% and the validation IoU of 95.25% demonstrates that the model performs well even after the images are resized and normalized.</a:t>
            </a:r>
            <a:endParaRPr sz="1200">
              <a:latin typeface="Comfortaa SemiBold"/>
              <a:ea typeface="Comfortaa SemiBold"/>
              <a:cs typeface="Comfortaa SemiBold"/>
              <a:sym typeface="Comfortaa SemiBold"/>
            </a:endParaRPr>
          </a:p>
          <a:p>
            <a:pPr marL="457200" lvl="0" indent="-304800" algn="l" rtl="0">
              <a:lnSpc>
                <a:spcPct val="115000"/>
              </a:lnSpc>
              <a:spcBef>
                <a:spcPts val="1000"/>
              </a:spcBef>
              <a:spcAft>
                <a:spcPts val="0"/>
              </a:spcAft>
              <a:buSzPts val="1200"/>
              <a:buFont typeface="Comfortaa SemiBold"/>
              <a:buChar char="★"/>
            </a:pPr>
            <a:r>
              <a:rPr lang="en" sz="1200">
                <a:latin typeface="Comfortaa SemiBold"/>
                <a:ea typeface="Comfortaa SemiBold"/>
                <a:cs typeface="Comfortaa SemiBold"/>
                <a:sym typeface="Comfortaa SemiBold"/>
              </a:rPr>
              <a:t> It can be seen that the Dice coefficient starts with 58% at the beginning of training and gradually attains a value of 98.5% with no major fluctuations. </a:t>
            </a:r>
            <a:endParaRPr sz="1200">
              <a:latin typeface="Comfortaa SemiBold"/>
              <a:ea typeface="Comfortaa SemiBold"/>
              <a:cs typeface="Comfortaa SemiBold"/>
              <a:sym typeface="Comfortaa SemiBold"/>
            </a:endParaRPr>
          </a:p>
          <a:p>
            <a:pPr marL="457200" lvl="0" indent="-304800" algn="l" rtl="0">
              <a:lnSpc>
                <a:spcPct val="115000"/>
              </a:lnSpc>
              <a:spcBef>
                <a:spcPts val="1000"/>
              </a:spcBef>
              <a:spcAft>
                <a:spcPts val="0"/>
              </a:spcAft>
              <a:buSzPts val="1200"/>
              <a:buFont typeface="Comfortaa SemiBold"/>
              <a:buChar char="★"/>
            </a:pPr>
            <a:r>
              <a:rPr lang="en" sz="1200">
                <a:latin typeface="Comfortaa SemiBold"/>
                <a:ea typeface="Comfortaa SemiBold"/>
                <a:cs typeface="Comfortaa SemiBold"/>
                <a:sym typeface="Comfortaa SemiBold"/>
              </a:rPr>
              <a:t>Training and validation curve coincides with each other which indicates there is no overfitting.</a:t>
            </a:r>
            <a:endParaRPr sz="1200">
              <a:latin typeface="Comfortaa SemiBold"/>
              <a:ea typeface="Comfortaa SemiBold"/>
              <a:cs typeface="Comfortaa SemiBold"/>
              <a:sym typeface="Comfortaa SemiBold"/>
            </a:endParaRPr>
          </a:p>
          <a:p>
            <a:pPr marL="457200" lvl="0" indent="-304800" algn="l" rtl="0">
              <a:lnSpc>
                <a:spcPct val="115000"/>
              </a:lnSpc>
              <a:spcBef>
                <a:spcPts val="100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The MCC value is close to 98% at the end of 100 epochs which indicates that buildings have been identified correctly. </a:t>
            </a:r>
            <a:endParaRPr sz="1200">
              <a:latin typeface="Comfortaa SemiBold"/>
              <a:ea typeface="Comfortaa SemiBold"/>
              <a:cs typeface="Comfortaa SemiBold"/>
              <a:sym typeface="Comfortaa SemiBold"/>
            </a:endParaRPr>
          </a:p>
          <a:p>
            <a:pPr marL="457200" lvl="0" indent="-304800" algn="l" rtl="0">
              <a:lnSpc>
                <a:spcPct val="115000"/>
              </a:lnSpc>
              <a:spcBef>
                <a:spcPts val="1000"/>
              </a:spcBef>
              <a:spcAft>
                <a:spcPts val="1000"/>
              </a:spcAft>
              <a:buSzPts val="1200"/>
              <a:buFont typeface="Comfortaa SemiBold"/>
              <a:buChar char="★"/>
            </a:pPr>
            <a:r>
              <a:rPr lang="en" sz="1200">
                <a:latin typeface="Comfortaa SemiBold"/>
                <a:ea typeface="Comfortaa SemiBold"/>
                <a:cs typeface="Comfortaa SemiBold"/>
                <a:sym typeface="Comfortaa SemiBold"/>
              </a:rPr>
              <a:t>The model has performed remarkably well as the training loss hovers around 0.173 and validation loss is close to 0.2. This is a reasonably good value which indicates that our model performs well in segmenting the buildings accurately. </a:t>
            </a:r>
            <a:endParaRPr sz="1200">
              <a:latin typeface="Comfortaa SemiBold"/>
              <a:ea typeface="Comfortaa SemiBold"/>
              <a:cs typeface="Comfortaa SemiBold"/>
              <a:sym typeface="Comfortaa SemiBold"/>
            </a:endParaRPr>
          </a:p>
        </p:txBody>
      </p:sp>
      <p:sp>
        <p:nvSpPr>
          <p:cNvPr id="322" name="Google Shape;322;p45"/>
          <p:cNvSpPr txBox="1"/>
          <p:nvPr/>
        </p:nvSpPr>
        <p:spPr>
          <a:xfrm>
            <a:off x="2054750" y="212175"/>
            <a:ext cx="579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PERFORMANCE INFERENCE FOR BUILDING SEGMENTATION</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46"/>
          <p:cNvPicPr preferRelativeResize="0"/>
          <p:nvPr/>
        </p:nvPicPr>
        <p:blipFill>
          <a:blip r:embed="rId3">
            <a:alphaModFix/>
          </a:blip>
          <a:stretch>
            <a:fillRect/>
          </a:stretch>
        </p:blipFill>
        <p:spPr>
          <a:xfrm>
            <a:off x="521425" y="496325"/>
            <a:ext cx="4978300" cy="1730375"/>
          </a:xfrm>
          <a:prstGeom prst="rect">
            <a:avLst/>
          </a:prstGeom>
          <a:noFill/>
          <a:ln>
            <a:noFill/>
          </a:ln>
        </p:spPr>
      </p:pic>
      <p:sp>
        <p:nvSpPr>
          <p:cNvPr id="328" name="Google Shape;328;p46"/>
          <p:cNvSpPr txBox="1"/>
          <p:nvPr/>
        </p:nvSpPr>
        <p:spPr>
          <a:xfrm>
            <a:off x="360200" y="2181800"/>
            <a:ext cx="6112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Graphs showing the training and validation accuracy and loss for CNN model</a:t>
            </a:r>
            <a:endParaRPr sz="1100" b="1">
              <a:solidFill>
                <a:srgbClr val="660000"/>
              </a:solidFill>
              <a:highlight>
                <a:srgbClr val="FFFFFF"/>
              </a:highlight>
              <a:latin typeface="Comfortaa"/>
              <a:ea typeface="Comfortaa"/>
              <a:cs typeface="Comfortaa"/>
              <a:sym typeface="Comfortaa"/>
            </a:endParaRPr>
          </a:p>
        </p:txBody>
      </p:sp>
      <p:pic>
        <p:nvPicPr>
          <p:cNvPr id="329" name="Google Shape;329;p46"/>
          <p:cNvPicPr preferRelativeResize="0"/>
          <p:nvPr/>
        </p:nvPicPr>
        <p:blipFill>
          <a:blip r:embed="rId4">
            <a:alphaModFix/>
          </a:blip>
          <a:stretch>
            <a:fillRect/>
          </a:stretch>
        </p:blipFill>
        <p:spPr>
          <a:xfrm>
            <a:off x="2900900" y="2571750"/>
            <a:ext cx="2917800" cy="2172175"/>
          </a:xfrm>
          <a:prstGeom prst="rect">
            <a:avLst/>
          </a:prstGeom>
          <a:noFill/>
          <a:ln>
            <a:noFill/>
          </a:ln>
        </p:spPr>
      </p:pic>
      <p:pic>
        <p:nvPicPr>
          <p:cNvPr id="330" name="Google Shape;330;p46"/>
          <p:cNvPicPr preferRelativeResize="0"/>
          <p:nvPr/>
        </p:nvPicPr>
        <p:blipFill>
          <a:blip r:embed="rId5">
            <a:alphaModFix/>
          </a:blip>
          <a:stretch>
            <a:fillRect/>
          </a:stretch>
        </p:blipFill>
        <p:spPr>
          <a:xfrm>
            <a:off x="5971980" y="2641250"/>
            <a:ext cx="2684920" cy="2172175"/>
          </a:xfrm>
          <a:prstGeom prst="rect">
            <a:avLst/>
          </a:prstGeom>
          <a:noFill/>
          <a:ln>
            <a:noFill/>
          </a:ln>
        </p:spPr>
      </p:pic>
      <p:sp>
        <p:nvSpPr>
          <p:cNvPr id="331" name="Google Shape;331;p46"/>
          <p:cNvSpPr txBox="1"/>
          <p:nvPr/>
        </p:nvSpPr>
        <p:spPr>
          <a:xfrm>
            <a:off x="2654675" y="4779875"/>
            <a:ext cx="6319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Confusion matrix and classification report on test data for CNN model</a:t>
            </a:r>
            <a:endParaRPr sz="1100" b="1">
              <a:solidFill>
                <a:srgbClr val="660000"/>
              </a:solidFill>
              <a:highlight>
                <a:srgbClr val="FFFFFF"/>
              </a:highlight>
              <a:latin typeface="Comfortaa"/>
              <a:ea typeface="Comfortaa"/>
              <a:cs typeface="Comfortaa"/>
              <a:sym typeface="Comfortaa"/>
            </a:endParaRPr>
          </a:p>
        </p:txBody>
      </p:sp>
      <p:sp>
        <p:nvSpPr>
          <p:cNvPr id="332" name="Google Shape;332;p46"/>
          <p:cNvSpPr txBox="1"/>
          <p:nvPr/>
        </p:nvSpPr>
        <p:spPr>
          <a:xfrm>
            <a:off x="1462825" y="65225"/>
            <a:ext cx="601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CLASSIFICATION RESULTS FOR CNN MODEL</a:t>
            </a:r>
            <a:endParaRPr b="1">
              <a:solidFill>
                <a:srgbClr val="660000"/>
              </a:solidFill>
              <a:latin typeface="Comfortaa"/>
              <a:ea typeface="Comfortaa"/>
              <a:cs typeface="Comfortaa"/>
              <a:sym typeface="Comfortaa"/>
            </a:endParaRPr>
          </a:p>
        </p:txBody>
      </p:sp>
      <p:sp>
        <p:nvSpPr>
          <p:cNvPr id="333" name="Google Shape;333;p46"/>
          <p:cNvSpPr txBox="1"/>
          <p:nvPr/>
        </p:nvSpPr>
        <p:spPr>
          <a:xfrm>
            <a:off x="5708275" y="992713"/>
            <a:ext cx="2740200" cy="8004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Comfortaa Medium"/>
              <a:buChar char="★"/>
            </a:pPr>
            <a:r>
              <a:rPr lang="en" sz="1000">
                <a:latin typeface="Comfortaa Medium"/>
                <a:ea typeface="Comfortaa Medium"/>
                <a:cs typeface="Comfortaa Medium"/>
                <a:sym typeface="Comfortaa Medium"/>
              </a:rPr>
              <a:t>The CNN model achieved an accuracy of 78% on the training set and 74% on the validation set. </a:t>
            </a:r>
            <a:endParaRPr sz="1000">
              <a:latin typeface="Comfortaa Medium"/>
              <a:ea typeface="Comfortaa Medium"/>
              <a:cs typeface="Comfortaa Medium"/>
              <a:sym typeface="Comfortaa Medium"/>
            </a:endParaRPr>
          </a:p>
        </p:txBody>
      </p:sp>
      <p:sp>
        <p:nvSpPr>
          <p:cNvPr id="334" name="Google Shape;334;p46"/>
          <p:cNvSpPr txBox="1"/>
          <p:nvPr/>
        </p:nvSpPr>
        <p:spPr>
          <a:xfrm>
            <a:off x="215900" y="2949838"/>
            <a:ext cx="2685000" cy="15444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Comfortaa Medium"/>
              <a:buChar char="★"/>
            </a:pPr>
            <a:r>
              <a:rPr lang="en" sz="1000">
                <a:solidFill>
                  <a:schemeClr val="dk1"/>
                </a:solidFill>
                <a:latin typeface="Comfortaa Medium"/>
                <a:ea typeface="Comfortaa Medium"/>
                <a:cs typeface="Comfortaa Medium"/>
                <a:sym typeface="Comfortaa Medium"/>
              </a:rPr>
              <a:t>The confusion matrix reveals that gable and hip classes are accurately classified to a larger extent.</a:t>
            </a:r>
            <a:endParaRPr sz="1000">
              <a:solidFill>
                <a:schemeClr val="dk1"/>
              </a:solidFill>
              <a:latin typeface="Comfortaa Medium"/>
              <a:ea typeface="Comfortaa Medium"/>
              <a:cs typeface="Comfortaa Medium"/>
              <a:sym typeface="Comfortaa Medium"/>
            </a:endParaRPr>
          </a:p>
          <a:p>
            <a:pPr marL="457200" lvl="0" indent="-292100" algn="l" rtl="0">
              <a:spcBef>
                <a:spcPts val="1000"/>
              </a:spcBef>
              <a:spcAft>
                <a:spcPts val="1000"/>
              </a:spcAft>
              <a:buClr>
                <a:schemeClr val="dk1"/>
              </a:buClr>
              <a:buSzPts val="1000"/>
              <a:buFont typeface="Comfortaa Medium"/>
              <a:buChar char="★"/>
            </a:pPr>
            <a:r>
              <a:rPr lang="en" sz="1000">
                <a:solidFill>
                  <a:schemeClr val="dk1"/>
                </a:solidFill>
                <a:latin typeface="Comfortaa Medium"/>
                <a:ea typeface="Comfortaa Medium"/>
                <a:cs typeface="Comfortaa Medium"/>
                <a:sym typeface="Comfortaa Medium"/>
              </a:rPr>
              <a:t>Hip class has the highest recall value of 81% followed by gable 62 (67%) and then flat (55%).</a:t>
            </a:r>
            <a:endParaRPr sz="1000">
              <a:solidFill>
                <a:schemeClr val="dk1"/>
              </a:solidFill>
              <a:latin typeface="Comfortaa Medium"/>
              <a:ea typeface="Comfortaa Medium"/>
              <a:cs typeface="Comfortaa Medium"/>
              <a:sym typeface="Comfortaa Medium"/>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p:cNvPicPr preferRelativeResize="0"/>
          <p:nvPr/>
        </p:nvPicPr>
        <p:blipFill>
          <a:blip r:embed="rId3">
            <a:alphaModFix/>
          </a:blip>
          <a:stretch>
            <a:fillRect/>
          </a:stretch>
        </p:blipFill>
        <p:spPr>
          <a:xfrm>
            <a:off x="3781925" y="2571750"/>
            <a:ext cx="2528300" cy="2137350"/>
          </a:xfrm>
          <a:prstGeom prst="rect">
            <a:avLst/>
          </a:prstGeom>
          <a:noFill/>
          <a:ln>
            <a:noFill/>
          </a:ln>
        </p:spPr>
      </p:pic>
      <p:pic>
        <p:nvPicPr>
          <p:cNvPr id="340" name="Google Shape;340;p47"/>
          <p:cNvPicPr preferRelativeResize="0"/>
          <p:nvPr/>
        </p:nvPicPr>
        <p:blipFill>
          <a:blip r:embed="rId4">
            <a:alphaModFix/>
          </a:blip>
          <a:stretch>
            <a:fillRect/>
          </a:stretch>
        </p:blipFill>
        <p:spPr>
          <a:xfrm>
            <a:off x="6384175" y="2740150"/>
            <a:ext cx="2295475" cy="1864675"/>
          </a:xfrm>
          <a:prstGeom prst="rect">
            <a:avLst/>
          </a:prstGeom>
          <a:noFill/>
          <a:ln>
            <a:noFill/>
          </a:ln>
        </p:spPr>
      </p:pic>
      <p:sp>
        <p:nvSpPr>
          <p:cNvPr id="341" name="Google Shape;341;p47"/>
          <p:cNvSpPr txBox="1"/>
          <p:nvPr/>
        </p:nvSpPr>
        <p:spPr>
          <a:xfrm>
            <a:off x="3101749" y="4709100"/>
            <a:ext cx="59373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Confusion matrix and classification report on test data for ResNet-50 model</a:t>
            </a:r>
            <a:endParaRPr sz="1100" b="1">
              <a:solidFill>
                <a:srgbClr val="660000"/>
              </a:solidFill>
              <a:highlight>
                <a:srgbClr val="FFFFFF"/>
              </a:highlight>
              <a:latin typeface="Comfortaa"/>
              <a:ea typeface="Comfortaa"/>
              <a:cs typeface="Comfortaa"/>
              <a:sym typeface="Comfortaa"/>
            </a:endParaRPr>
          </a:p>
        </p:txBody>
      </p:sp>
      <p:pic>
        <p:nvPicPr>
          <p:cNvPr id="342" name="Google Shape;342;p47"/>
          <p:cNvPicPr preferRelativeResize="0"/>
          <p:nvPr/>
        </p:nvPicPr>
        <p:blipFill>
          <a:blip r:embed="rId5">
            <a:alphaModFix/>
          </a:blip>
          <a:stretch>
            <a:fillRect/>
          </a:stretch>
        </p:blipFill>
        <p:spPr>
          <a:xfrm>
            <a:off x="422325" y="577925"/>
            <a:ext cx="4469225" cy="1542025"/>
          </a:xfrm>
          <a:prstGeom prst="rect">
            <a:avLst/>
          </a:prstGeom>
          <a:noFill/>
          <a:ln>
            <a:noFill/>
          </a:ln>
        </p:spPr>
      </p:pic>
      <p:sp>
        <p:nvSpPr>
          <p:cNvPr id="343" name="Google Shape;343;p47"/>
          <p:cNvSpPr txBox="1"/>
          <p:nvPr/>
        </p:nvSpPr>
        <p:spPr>
          <a:xfrm>
            <a:off x="171000" y="2119950"/>
            <a:ext cx="57198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Graphs showing the training and validation accuracy and loss for ResNet50</a:t>
            </a:r>
            <a:endParaRPr sz="1100" b="1">
              <a:solidFill>
                <a:srgbClr val="660000"/>
              </a:solidFill>
              <a:highlight>
                <a:srgbClr val="FFFFFF"/>
              </a:highlight>
              <a:latin typeface="Comfortaa"/>
              <a:ea typeface="Comfortaa"/>
              <a:cs typeface="Comfortaa"/>
              <a:sym typeface="Comfortaa"/>
            </a:endParaRPr>
          </a:p>
        </p:txBody>
      </p:sp>
      <p:sp>
        <p:nvSpPr>
          <p:cNvPr id="344" name="Google Shape;344;p47"/>
          <p:cNvSpPr txBox="1"/>
          <p:nvPr/>
        </p:nvSpPr>
        <p:spPr>
          <a:xfrm>
            <a:off x="1650750" y="205025"/>
            <a:ext cx="58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CLASSIFICATION RESULTS FOR RESNET-50 MODEL</a:t>
            </a:r>
            <a:endParaRPr>
              <a:solidFill>
                <a:srgbClr val="660000"/>
              </a:solidFill>
            </a:endParaRPr>
          </a:p>
        </p:txBody>
      </p:sp>
      <p:sp>
        <p:nvSpPr>
          <p:cNvPr id="345" name="Google Shape;345;p47"/>
          <p:cNvSpPr txBox="1"/>
          <p:nvPr/>
        </p:nvSpPr>
        <p:spPr>
          <a:xfrm>
            <a:off x="5343325" y="885450"/>
            <a:ext cx="3136500" cy="1121100"/>
          </a:xfrm>
          <a:prstGeom prst="rect">
            <a:avLst/>
          </a:prstGeom>
          <a:noFill/>
          <a:ln>
            <a:noFill/>
          </a:ln>
        </p:spPr>
        <p:txBody>
          <a:bodyPr spcFirstLastPara="1" wrap="square" lIns="91425" tIns="91425" rIns="91425" bIns="91425" anchor="t" anchorCtr="0">
            <a:spAutoFit/>
          </a:bodyPr>
          <a:lstStyle/>
          <a:p>
            <a:pPr marL="457200" lvl="0" indent="-295275" algn="l" rtl="0">
              <a:spcBef>
                <a:spcPts val="0"/>
              </a:spcBef>
              <a:spcAft>
                <a:spcPts val="0"/>
              </a:spcAft>
              <a:buSzPts val="1050"/>
              <a:buFont typeface="Comfortaa SemiBold"/>
              <a:buChar char="★"/>
            </a:pPr>
            <a:r>
              <a:rPr lang="en" sz="1050">
                <a:latin typeface="Comfortaa SemiBold"/>
                <a:ea typeface="Comfortaa SemiBold"/>
                <a:cs typeface="Comfortaa SemiBold"/>
                <a:sym typeface="Comfortaa SemiBold"/>
              </a:rPr>
              <a:t>The ResNet-50 has yielded an accuracy of 91.59% on the training set and 92.5% on the validation set. </a:t>
            </a:r>
            <a:endParaRPr sz="1050">
              <a:latin typeface="Comfortaa SemiBold"/>
              <a:ea typeface="Comfortaa SemiBold"/>
              <a:cs typeface="Comfortaa SemiBold"/>
              <a:sym typeface="Comfortaa SemiBold"/>
            </a:endParaRPr>
          </a:p>
          <a:p>
            <a:pPr marL="457200" lvl="0" indent="-295275" algn="l" rtl="0">
              <a:spcBef>
                <a:spcPts val="1000"/>
              </a:spcBef>
              <a:spcAft>
                <a:spcPts val="1000"/>
              </a:spcAft>
              <a:buSzPts val="1050"/>
              <a:buFont typeface="Comfortaa SemiBold"/>
              <a:buChar char="★"/>
            </a:pPr>
            <a:r>
              <a:rPr lang="en" sz="1050">
                <a:latin typeface="Comfortaa SemiBold"/>
                <a:ea typeface="Comfortaa SemiBold"/>
                <a:cs typeface="Comfortaa SemiBold"/>
                <a:sym typeface="Comfortaa SemiBold"/>
              </a:rPr>
              <a:t>The loss is also very less at only 0.245 on the training set.</a:t>
            </a:r>
            <a:endParaRPr sz="1050">
              <a:latin typeface="Comfortaa SemiBold"/>
              <a:ea typeface="Comfortaa SemiBold"/>
              <a:cs typeface="Comfortaa SemiBold"/>
              <a:sym typeface="Comfortaa SemiBold"/>
            </a:endParaRPr>
          </a:p>
        </p:txBody>
      </p:sp>
      <p:sp>
        <p:nvSpPr>
          <p:cNvPr id="346" name="Google Shape;346;p47"/>
          <p:cNvSpPr txBox="1"/>
          <p:nvPr/>
        </p:nvSpPr>
        <p:spPr>
          <a:xfrm>
            <a:off x="356400" y="2806575"/>
            <a:ext cx="3000000" cy="1734300"/>
          </a:xfrm>
          <a:prstGeom prst="rect">
            <a:avLst/>
          </a:prstGeom>
          <a:noFill/>
          <a:ln>
            <a:noFill/>
          </a:ln>
        </p:spPr>
        <p:txBody>
          <a:bodyPr spcFirstLastPara="1" wrap="square" lIns="91425" tIns="91425" rIns="91425" bIns="91425" anchor="t" anchorCtr="0">
            <a:spAutoFit/>
          </a:bodyPr>
          <a:lstStyle/>
          <a:p>
            <a:pPr marL="457200" lvl="0" indent="-295275" algn="l" rtl="0">
              <a:spcBef>
                <a:spcPts val="0"/>
              </a:spcBef>
              <a:spcAft>
                <a:spcPts val="0"/>
              </a:spcAft>
              <a:buSzPts val="1050"/>
              <a:buFont typeface="Comfortaa SemiBold"/>
              <a:buChar char="★"/>
            </a:pPr>
            <a:r>
              <a:rPr lang="en" sz="1050">
                <a:latin typeface="Comfortaa SemiBold"/>
                <a:ea typeface="Comfortaa SemiBold"/>
                <a:cs typeface="Comfortaa SemiBold"/>
                <a:sym typeface="Comfortaa SemiBold"/>
              </a:rPr>
              <a:t>Hip class is 100 % accurately classified.</a:t>
            </a:r>
            <a:endParaRPr sz="1050">
              <a:latin typeface="Comfortaa SemiBold"/>
              <a:ea typeface="Comfortaa SemiBold"/>
              <a:cs typeface="Comfortaa SemiBold"/>
              <a:sym typeface="Comfortaa SemiBold"/>
            </a:endParaRPr>
          </a:p>
          <a:p>
            <a:pPr marL="457200" lvl="0" indent="-295275" algn="l" rtl="0">
              <a:spcBef>
                <a:spcPts val="1000"/>
              </a:spcBef>
              <a:spcAft>
                <a:spcPts val="0"/>
              </a:spcAft>
              <a:buSzPts val="1050"/>
              <a:buFont typeface="Comfortaa SemiBold"/>
              <a:buChar char="★"/>
            </a:pPr>
            <a:r>
              <a:rPr lang="en" sz="1050">
                <a:latin typeface="Comfortaa SemiBold"/>
                <a:ea typeface="Comfortaa SemiBold"/>
                <a:cs typeface="Comfortaa SemiBold"/>
                <a:sym typeface="Comfortaa SemiBold"/>
              </a:rPr>
              <a:t>The classification of flat classes is better compared to the previous CNN model.</a:t>
            </a:r>
            <a:endParaRPr sz="1050">
              <a:latin typeface="Comfortaa SemiBold"/>
              <a:ea typeface="Comfortaa SemiBold"/>
              <a:cs typeface="Comfortaa SemiBold"/>
              <a:sym typeface="Comfortaa SemiBold"/>
            </a:endParaRPr>
          </a:p>
          <a:p>
            <a:pPr marL="457200" lvl="0" indent="-295275" algn="l" rtl="0">
              <a:spcBef>
                <a:spcPts val="1000"/>
              </a:spcBef>
              <a:spcAft>
                <a:spcPts val="1000"/>
              </a:spcAft>
              <a:buSzPts val="1050"/>
              <a:buFont typeface="Comfortaa SemiBold"/>
              <a:buChar char="★"/>
            </a:pPr>
            <a:r>
              <a:rPr lang="en" sz="1050">
                <a:latin typeface="Comfortaa SemiBold"/>
                <a:ea typeface="Comfortaa SemiBold"/>
                <a:cs typeface="Comfortaa SemiBold"/>
                <a:sym typeface="Comfortaa SemiBold"/>
              </a:rPr>
              <a:t>The overall accuracy on the test samples is 89% with F-1 score averaging to 91%.</a:t>
            </a:r>
            <a:endParaRPr sz="1050">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48"/>
          <p:cNvPicPr preferRelativeResize="0"/>
          <p:nvPr/>
        </p:nvPicPr>
        <p:blipFill>
          <a:blip r:embed="rId3">
            <a:alphaModFix/>
          </a:blip>
          <a:stretch>
            <a:fillRect/>
          </a:stretch>
        </p:blipFill>
        <p:spPr>
          <a:xfrm>
            <a:off x="493000" y="629500"/>
            <a:ext cx="5273108" cy="1538425"/>
          </a:xfrm>
          <a:prstGeom prst="rect">
            <a:avLst/>
          </a:prstGeom>
          <a:noFill/>
          <a:ln>
            <a:noFill/>
          </a:ln>
        </p:spPr>
      </p:pic>
      <p:sp>
        <p:nvSpPr>
          <p:cNvPr id="352" name="Google Shape;352;p48"/>
          <p:cNvSpPr txBox="1"/>
          <p:nvPr/>
        </p:nvSpPr>
        <p:spPr>
          <a:xfrm>
            <a:off x="285174" y="2167925"/>
            <a:ext cx="63030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Graphs showing the training and validation accuracy and loss for EfficientNetB4</a:t>
            </a:r>
            <a:endParaRPr sz="1100" b="1">
              <a:solidFill>
                <a:srgbClr val="660000"/>
              </a:solidFill>
              <a:highlight>
                <a:srgbClr val="FFFFFF"/>
              </a:highlight>
              <a:latin typeface="Comfortaa"/>
              <a:ea typeface="Comfortaa"/>
              <a:cs typeface="Comfortaa"/>
              <a:sym typeface="Comfortaa"/>
            </a:endParaRPr>
          </a:p>
        </p:txBody>
      </p:sp>
      <p:pic>
        <p:nvPicPr>
          <p:cNvPr id="353" name="Google Shape;353;p48"/>
          <p:cNvPicPr preferRelativeResize="0"/>
          <p:nvPr/>
        </p:nvPicPr>
        <p:blipFill>
          <a:blip r:embed="rId4">
            <a:alphaModFix/>
          </a:blip>
          <a:stretch>
            <a:fillRect/>
          </a:stretch>
        </p:blipFill>
        <p:spPr>
          <a:xfrm>
            <a:off x="3508448" y="2571750"/>
            <a:ext cx="2663702" cy="2089300"/>
          </a:xfrm>
          <a:prstGeom prst="rect">
            <a:avLst/>
          </a:prstGeom>
          <a:noFill/>
          <a:ln>
            <a:noFill/>
          </a:ln>
        </p:spPr>
      </p:pic>
      <p:pic>
        <p:nvPicPr>
          <p:cNvPr id="354" name="Google Shape;354;p48"/>
          <p:cNvPicPr preferRelativeResize="0"/>
          <p:nvPr/>
        </p:nvPicPr>
        <p:blipFill>
          <a:blip r:embed="rId5">
            <a:alphaModFix/>
          </a:blip>
          <a:stretch>
            <a:fillRect/>
          </a:stretch>
        </p:blipFill>
        <p:spPr>
          <a:xfrm>
            <a:off x="6342350" y="2754750"/>
            <a:ext cx="2513675" cy="1810825"/>
          </a:xfrm>
          <a:prstGeom prst="rect">
            <a:avLst/>
          </a:prstGeom>
          <a:noFill/>
          <a:ln>
            <a:noFill/>
          </a:ln>
        </p:spPr>
      </p:pic>
      <p:sp>
        <p:nvSpPr>
          <p:cNvPr id="355" name="Google Shape;355;p48"/>
          <p:cNvSpPr txBox="1"/>
          <p:nvPr/>
        </p:nvSpPr>
        <p:spPr>
          <a:xfrm>
            <a:off x="3332700" y="4661050"/>
            <a:ext cx="58113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rgbClr val="FFFFFF"/>
                </a:highlight>
                <a:latin typeface="Comfortaa"/>
                <a:ea typeface="Comfortaa"/>
                <a:cs typeface="Comfortaa"/>
                <a:sym typeface="Comfortaa"/>
              </a:rPr>
              <a:t>Confusion matrix and classification report on test data for EfficientNetB4</a:t>
            </a:r>
            <a:endParaRPr sz="1100" b="1">
              <a:solidFill>
                <a:srgbClr val="660000"/>
              </a:solidFill>
              <a:highlight>
                <a:srgbClr val="FFFFFF"/>
              </a:highlight>
              <a:latin typeface="Comfortaa"/>
              <a:ea typeface="Comfortaa"/>
              <a:cs typeface="Comfortaa"/>
              <a:sym typeface="Comfortaa"/>
            </a:endParaRPr>
          </a:p>
        </p:txBody>
      </p:sp>
      <p:sp>
        <p:nvSpPr>
          <p:cNvPr id="356" name="Google Shape;356;p48"/>
          <p:cNvSpPr txBox="1"/>
          <p:nvPr/>
        </p:nvSpPr>
        <p:spPr>
          <a:xfrm>
            <a:off x="1085513" y="167225"/>
            <a:ext cx="635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CLASSIFICATION RESULTS FOR EFFICIENTNETB4 MODEL</a:t>
            </a:r>
            <a:endParaRPr>
              <a:solidFill>
                <a:srgbClr val="660000"/>
              </a:solidFill>
            </a:endParaRPr>
          </a:p>
        </p:txBody>
      </p:sp>
      <p:sp>
        <p:nvSpPr>
          <p:cNvPr id="357" name="Google Shape;357;p48"/>
          <p:cNvSpPr txBox="1"/>
          <p:nvPr/>
        </p:nvSpPr>
        <p:spPr>
          <a:xfrm>
            <a:off x="5856025" y="890513"/>
            <a:ext cx="3000000" cy="1223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SzPts val="1000"/>
              <a:buFont typeface="Comfortaa SemiBold"/>
              <a:buChar char="★"/>
            </a:pPr>
            <a:r>
              <a:rPr lang="en" sz="1000">
                <a:latin typeface="Comfortaa SemiBold"/>
                <a:ea typeface="Comfortaa SemiBold"/>
                <a:cs typeface="Comfortaa SemiBold"/>
                <a:sym typeface="Comfortaa SemiBold"/>
              </a:rPr>
              <a:t>The graphs exhibits that the accuracy of the model has steadily grown from 40% to 89% and the model loss has significantly reduced from 1.25 to 0.33 at the end of 50 epochs. </a:t>
            </a:r>
            <a:endParaRPr sz="1000">
              <a:latin typeface="Comfortaa SemiBold"/>
              <a:ea typeface="Comfortaa SemiBold"/>
              <a:cs typeface="Comfortaa SemiBold"/>
              <a:sym typeface="Comfortaa SemiBold"/>
            </a:endParaRPr>
          </a:p>
        </p:txBody>
      </p:sp>
      <p:sp>
        <p:nvSpPr>
          <p:cNvPr id="358" name="Google Shape;358;p48"/>
          <p:cNvSpPr txBox="1"/>
          <p:nvPr/>
        </p:nvSpPr>
        <p:spPr>
          <a:xfrm>
            <a:off x="285175" y="2952163"/>
            <a:ext cx="3000000" cy="15444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0"/>
              </a:spcBef>
              <a:spcAft>
                <a:spcPts val="0"/>
              </a:spcAft>
              <a:buClr>
                <a:schemeClr val="dk1"/>
              </a:buClr>
              <a:buSzPts val="1000"/>
              <a:buFont typeface="Comfortaa SemiBold"/>
              <a:buChar char="★"/>
            </a:pPr>
            <a:r>
              <a:rPr lang="en" sz="1000">
                <a:solidFill>
                  <a:schemeClr val="dk1"/>
                </a:solidFill>
                <a:latin typeface="Comfortaa SemiBold"/>
                <a:ea typeface="Comfortaa SemiBold"/>
                <a:cs typeface="Comfortaa SemiBold"/>
                <a:sym typeface="Comfortaa SemiBold"/>
              </a:rPr>
              <a:t>When compared with the ResNet50 model which had higher accuracy in correctly classifying hip class, EfficientNetB4 model has achieved higher F-1 score and accuracy in identifying flat roof tops. </a:t>
            </a:r>
            <a:endParaRPr sz="1000">
              <a:solidFill>
                <a:schemeClr val="dk1"/>
              </a:solidFill>
              <a:latin typeface="Comfortaa SemiBold"/>
              <a:ea typeface="Comfortaa SemiBold"/>
              <a:cs typeface="Comfortaa SemiBold"/>
              <a:sym typeface="Comfortaa SemiBold"/>
            </a:endParaRPr>
          </a:p>
          <a:p>
            <a:pPr marL="457200" lvl="0" indent="-292100" algn="l" rtl="0">
              <a:lnSpc>
                <a:spcPct val="100000"/>
              </a:lnSpc>
              <a:spcBef>
                <a:spcPts val="1000"/>
              </a:spcBef>
              <a:spcAft>
                <a:spcPts val="0"/>
              </a:spcAft>
              <a:buClr>
                <a:schemeClr val="dk1"/>
              </a:buClr>
              <a:buSzPts val="1000"/>
              <a:buFont typeface="Comfortaa SemiBold"/>
              <a:buChar char="★"/>
            </a:pPr>
            <a:r>
              <a:rPr lang="en" sz="1000">
                <a:solidFill>
                  <a:schemeClr val="dk1"/>
                </a:solidFill>
                <a:latin typeface="Comfortaa SemiBold"/>
                <a:ea typeface="Comfortaa SemiBold"/>
                <a:cs typeface="Comfortaa SemiBold"/>
                <a:sym typeface="Comfortaa SemiBold"/>
              </a:rPr>
              <a:t>The average F1 score, precision, and recall hover around 91%. </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49"/>
          <p:cNvPicPr preferRelativeResize="0"/>
          <p:nvPr/>
        </p:nvPicPr>
        <p:blipFill>
          <a:blip r:embed="rId3">
            <a:alphaModFix/>
          </a:blip>
          <a:stretch>
            <a:fillRect/>
          </a:stretch>
        </p:blipFill>
        <p:spPr>
          <a:xfrm>
            <a:off x="528650" y="692000"/>
            <a:ext cx="4733500" cy="1410575"/>
          </a:xfrm>
          <a:prstGeom prst="rect">
            <a:avLst/>
          </a:prstGeom>
          <a:noFill/>
          <a:ln>
            <a:noFill/>
          </a:ln>
        </p:spPr>
      </p:pic>
      <p:pic>
        <p:nvPicPr>
          <p:cNvPr id="364" name="Google Shape;364;p49"/>
          <p:cNvPicPr preferRelativeResize="0"/>
          <p:nvPr/>
        </p:nvPicPr>
        <p:blipFill>
          <a:blip r:embed="rId4">
            <a:alphaModFix/>
          </a:blip>
          <a:stretch>
            <a:fillRect/>
          </a:stretch>
        </p:blipFill>
        <p:spPr>
          <a:xfrm>
            <a:off x="3590136" y="2571750"/>
            <a:ext cx="2604738" cy="1888200"/>
          </a:xfrm>
          <a:prstGeom prst="rect">
            <a:avLst/>
          </a:prstGeom>
          <a:noFill/>
          <a:ln>
            <a:noFill/>
          </a:ln>
        </p:spPr>
      </p:pic>
      <p:pic>
        <p:nvPicPr>
          <p:cNvPr id="365" name="Google Shape;365;p49"/>
          <p:cNvPicPr preferRelativeResize="0"/>
          <p:nvPr/>
        </p:nvPicPr>
        <p:blipFill>
          <a:blip r:embed="rId5">
            <a:alphaModFix/>
          </a:blip>
          <a:stretch>
            <a:fillRect/>
          </a:stretch>
        </p:blipFill>
        <p:spPr>
          <a:xfrm>
            <a:off x="6300975" y="2788950"/>
            <a:ext cx="2376075" cy="1599575"/>
          </a:xfrm>
          <a:prstGeom prst="rect">
            <a:avLst/>
          </a:prstGeom>
          <a:noFill/>
          <a:ln>
            <a:noFill/>
          </a:ln>
        </p:spPr>
      </p:pic>
      <p:sp>
        <p:nvSpPr>
          <p:cNvPr id="366" name="Google Shape;366;p49"/>
          <p:cNvSpPr txBox="1"/>
          <p:nvPr/>
        </p:nvSpPr>
        <p:spPr>
          <a:xfrm>
            <a:off x="2510925" y="4519200"/>
            <a:ext cx="6448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rgbClr val="660000"/>
                </a:solidFill>
                <a:highlight>
                  <a:srgbClr val="FFFFFF"/>
                </a:highlight>
                <a:latin typeface="Comfortaa"/>
                <a:ea typeface="Comfortaa"/>
                <a:cs typeface="Comfortaa"/>
                <a:sym typeface="Comfortaa"/>
              </a:rPr>
              <a:t>Confusion matrix and classification report on test data for VGG-16 model</a:t>
            </a:r>
            <a:endParaRPr sz="1200" b="1">
              <a:solidFill>
                <a:srgbClr val="660000"/>
              </a:solidFill>
              <a:highlight>
                <a:srgbClr val="FFFFFF"/>
              </a:highlight>
              <a:latin typeface="Comfortaa"/>
              <a:ea typeface="Comfortaa"/>
              <a:cs typeface="Comfortaa"/>
              <a:sym typeface="Comfortaa"/>
            </a:endParaRPr>
          </a:p>
        </p:txBody>
      </p:sp>
      <p:sp>
        <p:nvSpPr>
          <p:cNvPr id="367" name="Google Shape;367;p49"/>
          <p:cNvSpPr txBox="1"/>
          <p:nvPr/>
        </p:nvSpPr>
        <p:spPr>
          <a:xfrm>
            <a:off x="389650" y="2102575"/>
            <a:ext cx="59790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660000"/>
                </a:solidFill>
                <a:highlight>
                  <a:schemeClr val="lt1"/>
                </a:highlight>
                <a:latin typeface="Comfortaa"/>
                <a:ea typeface="Comfortaa"/>
                <a:cs typeface="Comfortaa"/>
                <a:sym typeface="Comfortaa"/>
              </a:rPr>
              <a:t>Graphs showing the training and validation accuracy and loss for VGG-16</a:t>
            </a:r>
            <a:endParaRPr sz="1100" b="1">
              <a:solidFill>
                <a:srgbClr val="660000"/>
              </a:solidFill>
              <a:highlight>
                <a:schemeClr val="lt1"/>
              </a:highlight>
              <a:latin typeface="Comfortaa"/>
              <a:ea typeface="Comfortaa"/>
              <a:cs typeface="Comfortaa"/>
              <a:sym typeface="Comfortaa"/>
            </a:endParaRPr>
          </a:p>
        </p:txBody>
      </p:sp>
      <p:sp>
        <p:nvSpPr>
          <p:cNvPr id="368" name="Google Shape;368;p49"/>
          <p:cNvSpPr txBox="1"/>
          <p:nvPr/>
        </p:nvSpPr>
        <p:spPr>
          <a:xfrm>
            <a:off x="1085700" y="136750"/>
            <a:ext cx="650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CLASSIFICATION RESULTS FOR VGG16 MODEL</a:t>
            </a:r>
            <a:endParaRPr>
              <a:solidFill>
                <a:srgbClr val="660000"/>
              </a:solidFill>
            </a:endParaRPr>
          </a:p>
        </p:txBody>
      </p:sp>
      <p:sp>
        <p:nvSpPr>
          <p:cNvPr id="369" name="Google Shape;369;p49"/>
          <p:cNvSpPr txBox="1"/>
          <p:nvPr/>
        </p:nvSpPr>
        <p:spPr>
          <a:xfrm>
            <a:off x="5716925" y="818363"/>
            <a:ext cx="3000000" cy="12366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Comfortaa SemiBold"/>
              <a:buChar char="★"/>
            </a:pPr>
            <a:r>
              <a:rPr lang="en" sz="1000">
                <a:latin typeface="Comfortaa SemiBold"/>
                <a:ea typeface="Comfortaa SemiBold"/>
                <a:cs typeface="Comfortaa SemiBold"/>
                <a:sym typeface="Comfortaa SemiBold"/>
              </a:rPr>
              <a:t>VGG-16 model has achieved the highest accuracy compared to the other three models. </a:t>
            </a:r>
            <a:endParaRPr sz="1000">
              <a:latin typeface="Comfortaa SemiBold"/>
              <a:ea typeface="Comfortaa SemiBold"/>
              <a:cs typeface="Comfortaa SemiBold"/>
              <a:sym typeface="Comfortaa SemiBold"/>
            </a:endParaRPr>
          </a:p>
          <a:p>
            <a:pPr marL="457200" lvl="0" indent="-292100" algn="l" rtl="0">
              <a:spcBef>
                <a:spcPts val="1000"/>
              </a:spcBef>
              <a:spcAft>
                <a:spcPts val="1000"/>
              </a:spcAft>
              <a:buSzPts val="1000"/>
              <a:buFont typeface="Comfortaa SemiBold"/>
              <a:buChar char="★"/>
            </a:pPr>
            <a:r>
              <a:rPr lang="en" sz="1000">
                <a:latin typeface="Comfortaa SemiBold"/>
                <a:ea typeface="Comfortaa SemiBold"/>
                <a:cs typeface="Comfortaa SemiBold"/>
                <a:sym typeface="Comfortaa SemiBold"/>
              </a:rPr>
              <a:t>The classification accuracy on the validation set is 94.45% while the training accuracy is around 97%.</a:t>
            </a:r>
            <a:endParaRPr sz="1000">
              <a:latin typeface="Comfortaa SemiBold"/>
              <a:ea typeface="Comfortaa SemiBold"/>
              <a:cs typeface="Comfortaa SemiBold"/>
              <a:sym typeface="Comfortaa SemiBold"/>
            </a:endParaRPr>
          </a:p>
        </p:txBody>
      </p:sp>
      <p:sp>
        <p:nvSpPr>
          <p:cNvPr id="370" name="Google Shape;370;p49"/>
          <p:cNvSpPr txBox="1"/>
          <p:nvPr/>
        </p:nvSpPr>
        <p:spPr>
          <a:xfrm>
            <a:off x="251950" y="3040925"/>
            <a:ext cx="3000000" cy="10827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Comfortaa SemiBold"/>
              <a:buChar char="★"/>
            </a:pPr>
            <a:r>
              <a:rPr lang="en" sz="1000">
                <a:latin typeface="Comfortaa SemiBold"/>
                <a:ea typeface="Comfortaa SemiBold"/>
                <a:cs typeface="Comfortaa SemiBold"/>
                <a:sym typeface="Comfortaa SemiBold"/>
              </a:rPr>
              <a:t>The F-1 score for flat class is the highest with VGG16 compared to other models. </a:t>
            </a:r>
            <a:endParaRPr sz="1000">
              <a:latin typeface="Comfortaa SemiBold"/>
              <a:ea typeface="Comfortaa SemiBold"/>
              <a:cs typeface="Comfortaa SemiBold"/>
              <a:sym typeface="Comfortaa SemiBold"/>
            </a:endParaRPr>
          </a:p>
          <a:p>
            <a:pPr marL="457200" lvl="0" indent="-292100" algn="l" rtl="0">
              <a:spcBef>
                <a:spcPts val="1000"/>
              </a:spcBef>
              <a:spcAft>
                <a:spcPts val="0"/>
              </a:spcAft>
              <a:buSzPts val="1000"/>
              <a:buFont typeface="Comfortaa SemiBold"/>
              <a:buChar char="★"/>
            </a:pPr>
            <a:r>
              <a:rPr lang="en" sz="1000">
                <a:latin typeface="Comfortaa SemiBold"/>
                <a:ea typeface="Comfortaa SemiBold"/>
                <a:cs typeface="Comfortaa SemiBold"/>
                <a:sym typeface="Comfortaa SemiBold"/>
              </a:rPr>
              <a:t>The overall classification accuracy has totalled to 89%. </a:t>
            </a:r>
            <a:endParaRPr sz="1000">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aphicFrame>
        <p:nvGraphicFramePr>
          <p:cNvPr id="375" name="Google Shape;375;p50"/>
          <p:cNvGraphicFramePr/>
          <p:nvPr/>
        </p:nvGraphicFramePr>
        <p:xfrm>
          <a:off x="1083875" y="1004725"/>
          <a:ext cx="7048600" cy="2878328"/>
        </p:xfrm>
        <a:graphic>
          <a:graphicData uri="http://schemas.openxmlformats.org/drawingml/2006/table">
            <a:tbl>
              <a:tblPr>
                <a:noFill/>
                <a:tableStyleId>{C25AFF96-0244-4E96-89C4-636B61852E55}</a:tableStyleId>
              </a:tblPr>
              <a:tblGrid>
                <a:gridCol w="1378100"/>
                <a:gridCol w="1453550"/>
                <a:gridCol w="895400"/>
                <a:gridCol w="1237975"/>
                <a:gridCol w="1154450"/>
                <a:gridCol w="929125"/>
              </a:tblGrid>
              <a:tr h="0">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Model</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Learning rate &amp; Optimizer</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Batch size</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Loss</a:t>
                      </a:r>
                      <a:endParaRPr b="1">
                        <a:solidFill>
                          <a:srgbClr val="660000"/>
                        </a:solidFill>
                        <a:highlight>
                          <a:srgbClr val="FFFFFF"/>
                        </a:highlight>
                        <a:latin typeface="Comfortaa"/>
                        <a:ea typeface="Comfortaa"/>
                        <a:cs typeface="Comfortaa"/>
                        <a:sym typeface="Comfortaa"/>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Accuracy</a:t>
                      </a:r>
                      <a:endParaRPr b="1">
                        <a:solidFill>
                          <a:srgbClr val="660000"/>
                        </a:solidFill>
                        <a:highlight>
                          <a:srgbClr val="FFFFFF"/>
                        </a:highlight>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a:t>
                      </a:r>
                      <a:endParaRPr b="1">
                        <a:solidFill>
                          <a:srgbClr val="660000"/>
                        </a:solidFill>
                        <a:highlight>
                          <a:srgbClr val="FFFFFF"/>
                        </a:highlight>
                        <a:latin typeface="Comfortaa"/>
                        <a:ea typeface="Comfortaa"/>
                        <a:cs typeface="Comfortaa"/>
                        <a:sym typeface="Comfortaa"/>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F-1 score</a:t>
                      </a:r>
                      <a:endParaRPr b="1">
                        <a:solidFill>
                          <a:srgbClr val="660000"/>
                        </a:solidFill>
                        <a:highlight>
                          <a:srgbClr val="FFFFFF"/>
                        </a:highlight>
                        <a:latin typeface="Comfortaa"/>
                        <a:ea typeface="Comfortaa"/>
                        <a:cs typeface="Comfortaa"/>
                        <a:sym typeface="Comfortaa"/>
                      </a:endParaRPr>
                    </a:p>
                  </a:txBody>
                  <a:tcPr marL="63500" marR="63500" marT="63500" marB="63500"/>
                </a:tc>
              </a:tr>
              <a:tr h="0">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Shallow CNN</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0.0001 &amp; RMSProp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en" sz="1250">
                          <a:latin typeface="Comfortaa Medium"/>
                          <a:ea typeface="Comfortaa Medium"/>
                          <a:cs typeface="Comfortaa Medium"/>
                          <a:sym typeface="Comfortaa Medium"/>
                        </a:rPr>
                        <a:t>0.7233 - Train</a:t>
                      </a:r>
                      <a:endParaRPr sz="1250">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0.8067 -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79.25 -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69.8 -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0.69</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ResNet- 50</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0.00001 &amp; RMSProp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8</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en" sz="1250">
                          <a:latin typeface="Comfortaa Medium"/>
                          <a:ea typeface="Comfortaa Medium"/>
                          <a:cs typeface="Comfortaa Medium"/>
                          <a:sym typeface="Comfortaa Medium"/>
                        </a:rPr>
                        <a:t>0.2450 -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0.7123 -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92.59 -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0.91</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EfficientNetB4</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0.00001 &amp; Adam </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0.3359 -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0.343 -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86.70 -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0.91</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r h="0">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VGG16</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 0.0001 &amp; RMSProp</a:t>
                      </a:r>
                      <a:endParaRPr sz="125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4</a:t>
                      </a:r>
                      <a:endParaRPr sz="1250">
                        <a:highlight>
                          <a:srgbClr val="FFFFFF"/>
                        </a:highlight>
                        <a:latin typeface="Comfortaa Medium"/>
                        <a:ea typeface="Comfortaa Medium"/>
                        <a:cs typeface="Comfortaa Medium"/>
                        <a:sym typeface="Comfortaa Medium"/>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0.2021 -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0.4894 -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96.5 - Train</a:t>
                      </a:r>
                      <a:endParaRPr sz="1250">
                        <a:highlight>
                          <a:srgbClr val="FFFFFF"/>
                        </a:highlight>
                        <a:latin typeface="Comfortaa Medium"/>
                        <a:ea typeface="Comfortaa Medium"/>
                        <a:cs typeface="Comfortaa Medium"/>
                        <a:sym typeface="Comfortaa Medium"/>
                      </a:endParaRPr>
                    </a:p>
                    <a:p>
                      <a:pPr marL="0" lvl="0" indent="0" algn="l"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50">
                          <a:highlight>
                            <a:srgbClr val="FFFFFF"/>
                          </a:highlight>
                          <a:latin typeface="Comfortaa Medium"/>
                          <a:ea typeface="Comfortaa Medium"/>
                          <a:cs typeface="Comfortaa Medium"/>
                          <a:sym typeface="Comfortaa Medium"/>
                        </a:rPr>
                        <a:t>0.89</a:t>
                      </a:r>
                      <a:endParaRPr sz="1250">
                        <a:highlight>
                          <a:srgbClr val="FFFFFF"/>
                        </a:highlight>
                        <a:latin typeface="Comfortaa Medium"/>
                        <a:ea typeface="Comfortaa Medium"/>
                        <a:cs typeface="Comfortaa Medium"/>
                        <a:sym typeface="Comfortaa Medium"/>
                      </a:endParaRPr>
                    </a:p>
                  </a:txBody>
                  <a:tcPr marL="63500" marR="63500" marT="63500" marB="63500">
                    <a:lnL w="12700" cap="flat" cmpd="sng">
                      <a:solidFill>
                        <a:srgbClr val="000000"/>
                      </a:solidFill>
                      <a:prstDash val="solid"/>
                      <a:round/>
                      <a:headEnd type="none" w="sm" len="sm"/>
                      <a:tailEnd type="none" w="sm" len="sm"/>
                    </a:lnL>
                  </a:tcPr>
                </a:tc>
              </a:tr>
            </a:tbl>
          </a:graphicData>
        </a:graphic>
      </p:graphicFrame>
      <p:sp>
        <p:nvSpPr>
          <p:cNvPr id="376" name="Google Shape;376;p50"/>
          <p:cNvSpPr txBox="1"/>
          <p:nvPr/>
        </p:nvSpPr>
        <p:spPr>
          <a:xfrm>
            <a:off x="2289775" y="4100475"/>
            <a:ext cx="4636800" cy="48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Results of different classification models on AIRS dataset</a:t>
            </a:r>
            <a:endParaRPr b="1">
              <a:solidFill>
                <a:srgbClr val="660000"/>
              </a:solidFill>
              <a:highlight>
                <a:srgbClr val="FFFFFF"/>
              </a:highlight>
              <a:latin typeface="Comfortaa"/>
              <a:ea typeface="Comfortaa"/>
              <a:cs typeface="Comfortaa"/>
              <a:sym typeface="Comfortaa"/>
            </a:endParaRPr>
          </a:p>
        </p:txBody>
      </p:sp>
      <p:sp>
        <p:nvSpPr>
          <p:cNvPr id="377" name="Google Shape;377;p50"/>
          <p:cNvSpPr txBox="1"/>
          <p:nvPr/>
        </p:nvSpPr>
        <p:spPr>
          <a:xfrm>
            <a:off x="1398825" y="3127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COMPARISON OF RESULTS WITH DIFFERENT MODELS</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aphicFrame>
        <p:nvGraphicFramePr>
          <p:cNvPr id="382" name="Google Shape;382;p51"/>
          <p:cNvGraphicFramePr/>
          <p:nvPr/>
        </p:nvGraphicFramePr>
        <p:xfrm>
          <a:off x="1354750" y="969650"/>
          <a:ext cx="6530600" cy="2965958"/>
        </p:xfrm>
        <a:graphic>
          <a:graphicData uri="http://schemas.openxmlformats.org/drawingml/2006/table">
            <a:tbl>
              <a:tblPr>
                <a:noFill/>
                <a:tableStyleId>{C25AFF96-0244-4E96-89C4-636B61852E55}</a:tableStyleId>
              </a:tblPr>
              <a:tblGrid>
                <a:gridCol w="1381975"/>
                <a:gridCol w="1408475"/>
                <a:gridCol w="903300"/>
                <a:gridCol w="778800"/>
                <a:gridCol w="1134650"/>
                <a:gridCol w="923400"/>
              </a:tblGrid>
              <a:tr h="0">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Model</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Learning rate &amp; Optimizer</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Batch Size</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Loss</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Accuracy</a:t>
                      </a:r>
                      <a:endParaRPr b="1">
                        <a:solidFill>
                          <a:srgbClr val="660000"/>
                        </a:solidFill>
                        <a:highlight>
                          <a:srgbClr val="FFFFFF"/>
                        </a:highlight>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a:t>
                      </a:r>
                      <a:endParaRPr b="1">
                        <a:solidFill>
                          <a:srgbClr val="660000"/>
                        </a:solidFill>
                        <a:highlight>
                          <a:srgbClr val="FFFFFF"/>
                        </a:highlight>
                        <a:latin typeface="Comfortaa"/>
                        <a:ea typeface="Comfortaa"/>
                        <a:cs typeface="Comfortaa"/>
                        <a:sym typeface="Comfortaa"/>
                      </a:endParaRPr>
                    </a:p>
                  </a:txBody>
                  <a:tcPr marL="63500" marR="63500" marT="63500" marB="63500"/>
                </a:tc>
                <a:tc>
                  <a:txBody>
                    <a:bodyPr/>
                    <a:lstStyle/>
                    <a:p>
                      <a:pPr marL="0" lvl="0" indent="0" algn="ctr" rtl="0">
                        <a:lnSpc>
                          <a:spcPct val="115000"/>
                        </a:lnSpc>
                        <a:spcBef>
                          <a:spcPts val="0"/>
                        </a:spcBef>
                        <a:spcAft>
                          <a:spcPts val="0"/>
                        </a:spcAft>
                        <a:buNone/>
                      </a:pPr>
                      <a:r>
                        <a:rPr lang="en" b="1">
                          <a:solidFill>
                            <a:srgbClr val="660000"/>
                          </a:solidFill>
                          <a:highlight>
                            <a:srgbClr val="FFFFFF"/>
                          </a:highlight>
                          <a:latin typeface="Comfortaa"/>
                          <a:ea typeface="Comfortaa"/>
                          <a:cs typeface="Comfortaa"/>
                          <a:sym typeface="Comfortaa"/>
                        </a:rPr>
                        <a:t>F-1 score</a:t>
                      </a:r>
                      <a:endParaRPr b="1">
                        <a:solidFill>
                          <a:srgbClr val="660000"/>
                        </a:solidFill>
                        <a:highlight>
                          <a:srgbClr val="FFFFFF"/>
                        </a:highlight>
                        <a:latin typeface="Comfortaa"/>
                        <a:ea typeface="Comfortaa"/>
                        <a:cs typeface="Comfortaa"/>
                        <a:sym typeface="Comfortaa"/>
                      </a:endParaRPr>
                    </a:p>
                  </a:txBody>
                  <a:tcPr marL="63500" marR="63500" marT="63500" marB="63500"/>
                </a:tc>
              </a:tr>
              <a:tr h="0">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Shallow CNN</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0.0001 &amp; RMSProp </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1.2829</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45.67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0.38</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ResNet- 50</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0.00001 &amp; RMSProp </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8</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0.9248</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70.67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0.71</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EfficientNetB4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0.00001 &amp; Adam</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0.7110</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65.17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0.66</a:t>
                      </a:r>
                      <a:endParaRPr sz="1300">
                        <a:highlight>
                          <a:srgbClr val="FFFFFF"/>
                        </a:highlight>
                        <a:latin typeface="Comfortaa Medium"/>
                        <a:ea typeface="Comfortaa Medium"/>
                        <a:cs typeface="Comfortaa Medium"/>
                        <a:sym typeface="Comfortaa Medium"/>
                      </a:endParaRPr>
                    </a:p>
                  </a:txBody>
                  <a:tcPr marL="63500" marR="63500" marT="63500" marB="63500"/>
                </a:tc>
              </a:tr>
              <a:tr h="0">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VGG16</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 0.0001 &amp;  RMSProp</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0.8507</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74</a:t>
                      </a:r>
                      <a:endParaRPr sz="1300">
                        <a:highlight>
                          <a:srgbClr val="FFFFFF"/>
                        </a:highlight>
                        <a:latin typeface="Comfortaa Medium"/>
                        <a:ea typeface="Comfortaa Medium"/>
                        <a:cs typeface="Comfortaa Medium"/>
                        <a:sym typeface="Comfortaa Medium"/>
                      </a:endParaRPr>
                    </a:p>
                  </a:txBody>
                  <a:tcPr marL="63500" marR="63500" marT="63500" marB="63500"/>
                </a:tc>
                <a:tc>
                  <a:txBody>
                    <a:bodyPr/>
                    <a:lstStyle/>
                    <a:p>
                      <a:pPr marL="0" lvl="0" indent="0" algn="ctr" rtl="0">
                        <a:lnSpc>
                          <a:spcPct val="115000"/>
                        </a:lnSpc>
                        <a:spcBef>
                          <a:spcPts val="0"/>
                        </a:spcBef>
                        <a:spcAft>
                          <a:spcPts val="0"/>
                        </a:spcAft>
                        <a:buNone/>
                      </a:pPr>
                      <a:r>
                        <a:rPr lang="en" sz="1300">
                          <a:highlight>
                            <a:srgbClr val="FFFFFF"/>
                          </a:highlight>
                          <a:latin typeface="Comfortaa Medium"/>
                          <a:ea typeface="Comfortaa Medium"/>
                          <a:cs typeface="Comfortaa Medium"/>
                          <a:sym typeface="Comfortaa Medium"/>
                        </a:rPr>
                        <a:t>0.73</a:t>
                      </a:r>
                      <a:endParaRPr sz="1300">
                        <a:highlight>
                          <a:srgbClr val="FFFFFF"/>
                        </a:highlight>
                        <a:latin typeface="Comfortaa Medium"/>
                        <a:ea typeface="Comfortaa Medium"/>
                        <a:cs typeface="Comfortaa Medium"/>
                        <a:sym typeface="Comfortaa Medium"/>
                      </a:endParaRPr>
                    </a:p>
                  </a:txBody>
                  <a:tcPr marL="63500" marR="63500" marT="63500" marB="63500"/>
                </a:tc>
              </a:tr>
            </a:tbl>
          </a:graphicData>
        </a:graphic>
      </p:graphicFrame>
      <p:sp>
        <p:nvSpPr>
          <p:cNvPr id="383" name="Google Shape;383;p51"/>
          <p:cNvSpPr txBox="1"/>
          <p:nvPr/>
        </p:nvSpPr>
        <p:spPr>
          <a:xfrm>
            <a:off x="2441588" y="4114883"/>
            <a:ext cx="4737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660000"/>
                </a:solidFill>
                <a:highlight>
                  <a:schemeClr val="lt1"/>
                </a:highlight>
                <a:latin typeface="Comfortaa"/>
                <a:ea typeface="Comfortaa"/>
                <a:cs typeface="Comfortaa"/>
                <a:sym typeface="Comfortaa"/>
              </a:rPr>
              <a:t>Results of testing our trained models on Potsdam dataset</a:t>
            </a:r>
            <a:endParaRPr b="1">
              <a:solidFill>
                <a:srgbClr val="660000"/>
              </a:solidFill>
              <a:latin typeface="Comfortaa"/>
              <a:ea typeface="Comfortaa"/>
              <a:cs typeface="Comfortaa"/>
              <a:sym typeface="Comfortaa"/>
            </a:endParaRPr>
          </a:p>
        </p:txBody>
      </p:sp>
      <p:sp>
        <p:nvSpPr>
          <p:cNvPr id="384" name="Google Shape;384;p51"/>
          <p:cNvSpPr txBox="1"/>
          <p:nvPr/>
        </p:nvSpPr>
        <p:spPr>
          <a:xfrm>
            <a:off x="1520450" y="42572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VALIDATION OF MODELS ON POTSDAM DATASET</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p:nvPr/>
        </p:nvSpPr>
        <p:spPr>
          <a:xfrm>
            <a:off x="1790875" y="14145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LITERATURE SURVEY</a:t>
            </a:r>
            <a:endParaRPr sz="1600" b="1">
              <a:solidFill>
                <a:srgbClr val="660000"/>
              </a:solidFill>
              <a:latin typeface="Comfortaa"/>
              <a:ea typeface="Comfortaa"/>
              <a:cs typeface="Comfortaa"/>
              <a:sym typeface="Comfortaa"/>
            </a:endParaRPr>
          </a:p>
        </p:txBody>
      </p:sp>
      <p:graphicFrame>
        <p:nvGraphicFramePr>
          <p:cNvPr id="83" name="Google Shape;83;p16"/>
          <p:cNvGraphicFramePr/>
          <p:nvPr>
            <p:extLst>
              <p:ext uri="{D42A27DB-BD31-4B8C-83A1-F6EECF244321}">
                <p14:modId xmlns:p14="http://schemas.microsoft.com/office/powerpoint/2010/main" val="1115986039"/>
              </p:ext>
            </p:extLst>
          </p:nvPr>
        </p:nvGraphicFramePr>
        <p:xfrm>
          <a:off x="582350" y="727875"/>
          <a:ext cx="8203425" cy="3993125"/>
        </p:xfrm>
        <a:graphic>
          <a:graphicData uri="http://schemas.openxmlformats.org/drawingml/2006/table">
            <a:tbl>
              <a:tblPr>
                <a:noFill/>
                <a:tableStyleId>{F21F01A4-D326-49EE-BE27-C25EA3526EE1}</a:tableStyleId>
              </a:tblPr>
              <a:tblGrid>
                <a:gridCol w="624050"/>
                <a:gridCol w="1859650"/>
                <a:gridCol w="1980250"/>
                <a:gridCol w="1919950"/>
                <a:gridCol w="1819525"/>
              </a:tblGrid>
              <a:tr h="525225">
                <a:tc>
                  <a:txBody>
                    <a:bodyPr/>
                    <a:lstStyle/>
                    <a:p>
                      <a:pPr marL="0" lvl="0" indent="0" algn="ctr" rtl="0">
                        <a:spcBef>
                          <a:spcPts val="0"/>
                        </a:spcBef>
                        <a:spcAft>
                          <a:spcPts val="0"/>
                        </a:spcAft>
                        <a:buNone/>
                      </a:pPr>
                      <a:r>
                        <a:rPr lang="en" sz="1200" b="1" dirty="0">
                          <a:latin typeface="Comfortaa"/>
                          <a:ea typeface="Comfortaa"/>
                          <a:cs typeface="Comfortaa"/>
                          <a:sym typeface="Comfortaa"/>
                        </a:rPr>
                        <a:t>S.NO</a:t>
                      </a:r>
                      <a:endParaRPr sz="1200" b="1" dirty="0">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467900">
                <a:tc>
                  <a:txBody>
                    <a:bodyPr/>
                    <a:lstStyle/>
                    <a:p>
                      <a:pPr marL="0" lvl="0" indent="0" algn="l" rtl="0">
                        <a:spcBef>
                          <a:spcPts val="0"/>
                        </a:spcBef>
                        <a:spcAft>
                          <a:spcPts val="0"/>
                        </a:spcAft>
                        <a:buNone/>
                      </a:pPr>
                      <a:r>
                        <a:rPr lang="en" sz="1250">
                          <a:latin typeface="Comfortaa Medium"/>
                          <a:ea typeface="Comfortaa Medium"/>
                          <a:cs typeface="Comfortaa Medium"/>
                          <a:sym typeface="Comfortaa Medium"/>
                        </a:rPr>
                        <a:t>1.</a:t>
                      </a:r>
                      <a:endParaRPr sz="125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latin typeface="Comfortaa"/>
                          <a:ea typeface="Comfortaa"/>
                          <a:cs typeface="Comfortaa"/>
                          <a:sym typeface="Comfortaa"/>
                        </a:rPr>
                        <a:t>An aerial image segmentation approach based on enhanced multi-scale convolutional neural network, 2019</a:t>
                      </a:r>
                      <a:endParaRPr sz="1100" b="1" dirty="0">
                        <a:latin typeface="Comfortaa"/>
                        <a:ea typeface="Comfortaa"/>
                        <a:cs typeface="Comfortaa"/>
                        <a:sym typeface="Comfortaa"/>
                      </a:endParaRPr>
                    </a:p>
                    <a:p>
                      <a:pPr marL="0" lvl="0" indent="0" algn="l" rtl="0">
                        <a:spcBef>
                          <a:spcPts val="0"/>
                        </a:spcBef>
                        <a:spcAft>
                          <a:spcPts val="0"/>
                        </a:spcAft>
                        <a:buNone/>
                      </a:pPr>
                      <a:endParaRPr sz="1100" dirty="0">
                        <a:latin typeface="Comfortaa Medium"/>
                        <a:ea typeface="Comfortaa Medium"/>
                        <a:cs typeface="Comfortaa Medium"/>
                        <a:sym typeface="Comfortaa Medium"/>
                      </a:endParaRPr>
                    </a:p>
                    <a:p>
                      <a:pPr marL="0" lvl="0" indent="0" algn="l" rtl="0">
                        <a:spcBef>
                          <a:spcPts val="0"/>
                        </a:spcBef>
                        <a:spcAft>
                          <a:spcPts val="0"/>
                        </a:spcAft>
                        <a:buNone/>
                      </a:pPr>
                      <a:r>
                        <a:rPr lang="en" sz="1100" dirty="0">
                          <a:latin typeface="Comfortaa Medium"/>
                          <a:ea typeface="Comfortaa Medium"/>
                          <a:cs typeface="Comfortaa Medium"/>
                          <a:sym typeface="Comfortaa Medium"/>
                        </a:rPr>
                        <a:t>Xiang Li, Yuchen Jiang, Hu Peng and Shen Yin in </a:t>
                      </a:r>
                      <a:r>
                        <a:rPr lang="en" sz="1100" dirty="0">
                          <a:highlight>
                            <a:srgbClr val="FFFFFF"/>
                          </a:highlight>
                          <a:uFill>
                            <a:noFill/>
                          </a:uFill>
                          <a:latin typeface="Comfortaa Medium"/>
                          <a:ea typeface="Comfortaa Medium"/>
                          <a:cs typeface="Comfortaa Medium"/>
                          <a:sym typeface="Comfortaa Medium"/>
                        </a:rPr>
                        <a:t>2019 IEEE International Conference on Industrial Cyber Physical Systems (ICPS)</a:t>
                      </a:r>
                      <a:r>
                        <a:rPr lang="en" sz="1100" dirty="0">
                          <a:latin typeface="Comfortaa Medium"/>
                          <a:ea typeface="Comfortaa Medium"/>
                          <a:cs typeface="Comfortaa Medium"/>
                          <a:sym typeface="Comfortaa Medium"/>
                        </a:rPr>
                        <a:t> </a:t>
                      </a:r>
                      <a:endParaRPr sz="1100" dirty="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Segmentation model is performed using an encoder-decoder architecture.</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A U-Net is constructed as the main network, and the bottom convolution layer of U-Net is replaced by a set of cascaded dilated convolution with different dilation rates.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Add an auxiliary loss function after the cascaded dilated convolution.</a:t>
                      </a:r>
                      <a:endParaRPr sz="1100">
                        <a:latin typeface="Comfortaa Medium"/>
                        <a:ea typeface="Comfortaa Medium"/>
                        <a:cs typeface="Comfortaa Medium"/>
                        <a:sym typeface="Comfortaa Medium"/>
                      </a:endParaRPr>
                    </a:p>
                    <a:p>
                      <a:pPr marL="0" lvl="0" indent="0" algn="l" rtl="0">
                        <a:spcBef>
                          <a:spcPts val="50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latin typeface="Comfortaa Medium"/>
                          <a:ea typeface="Comfortaa Medium"/>
                          <a:cs typeface="Comfortaa Medium"/>
                          <a:sym typeface="Comfortaa Medium"/>
                        </a:rPr>
                        <a:t>1. From the aspect of design and training, the approach does not involve manual features and does not require specific preprocessing or post-processing, which can reduce the influence of subjective factors.</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2.  The auxiliary loss function helps to make the network converge faster and optimize.</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Segmentation of large buildings work well but boundaries are misaligned.</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The bulges on the boundaries are lost and edges are not detected properly.</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3. The algorithm performs well in one of the subset (countryside and forest) but does not perform well when tested on a different subset.</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2"/>
          <p:cNvPicPr preferRelativeResize="0"/>
          <p:nvPr/>
        </p:nvPicPr>
        <p:blipFill>
          <a:blip r:embed="rId3">
            <a:alphaModFix/>
          </a:blip>
          <a:stretch>
            <a:fillRect/>
          </a:stretch>
        </p:blipFill>
        <p:spPr>
          <a:xfrm>
            <a:off x="421750" y="1492075"/>
            <a:ext cx="2956674" cy="3010150"/>
          </a:xfrm>
          <a:prstGeom prst="rect">
            <a:avLst/>
          </a:prstGeom>
          <a:noFill/>
          <a:ln>
            <a:noFill/>
          </a:ln>
        </p:spPr>
      </p:pic>
      <p:pic>
        <p:nvPicPr>
          <p:cNvPr id="390" name="Google Shape;390;p52"/>
          <p:cNvPicPr preferRelativeResize="0"/>
          <p:nvPr/>
        </p:nvPicPr>
        <p:blipFill>
          <a:blip r:embed="rId4">
            <a:alphaModFix/>
          </a:blip>
          <a:stretch>
            <a:fillRect/>
          </a:stretch>
        </p:blipFill>
        <p:spPr>
          <a:xfrm>
            <a:off x="3430551" y="437700"/>
            <a:ext cx="2700700" cy="2645251"/>
          </a:xfrm>
          <a:prstGeom prst="rect">
            <a:avLst/>
          </a:prstGeom>
          <a:noFill/>
          <a:ln>
            <a:noFill/>
          </a:ln>
        </p:spPr>
      </p:pic>
      <p:pic>
        <p:nvPicPr>
          <p:cNvPr id="391" name="Google Shape;391;p52"/>
          <p:cNvPicPr preferRelativeResize="0"/>
          <p:nvPr/>
        </p:nvPicPr>
        <p:blipFill>
          <a:blip r:embed="rId5">
            <a:alphaModFix/>
          </a:blip>
          <a:stretch>
            <a:fillRect/>
          </a:stretch>
        </p:blipFill>
        <p:spPr>
          <a:xfrm>
            <a:off x="6109876" y="1716325"/>
            <a:ext cx="2768774" cy="2785907"/>
          </a:xfrm>
          <a:prstGeom prst="rect">
            <a:avLst/>
          </a:prstGeom>
          <a:noFill/>
          <a:ln>
            <a:noFill/>
          </a:ln>
        </p:spPr>
      </p:pic>
      <p:sp>
        <p:nvSpPr>
          <p:cNvPr id="392" name="Google Shape;392;p52"/>
          <p:cNvSpPr txBox="1"/>
          <p:nvPr/>
        </p:nvSpPr>
        <p:spPr>
          <a:xfrm>
            <a:off x="1364075" y="911750"/>
            <a:ext cx="11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ResNet50</a:t>
            </a:r>
            <a:endParaRPr b="1">
              <a:solidFill>
                <a:srgbClr val="660000"/>
              </a:solidFill>
              <a:latin typeface="Comfortaa"/>
              <a:ea typeface="Comfortaa"/>
              <a:cs typeface="Comfortaa"/>
              <a:sym typeface="Comfortaa"/>
            </a:endParaRPr>
          </a:p>
        </p:txBody>
      </p:sp>
      <p:sp>
        <p:nvSpPr>
          <p:cNvPr id="393" name="Google Shape;393;p52"/>
          <p:cNvSpPr txBox="1"/>
          <p:nvPr/>
        </p:nvSpPr>
        <p:spPr>
          <a:xfrm>
            <a:off x="4122900" y="3126400"/>
            <a:ext cx="14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Shallow CNN</a:t>
            </a:r>
            <a:endParaRPr b="1">
              <a:solidFill>
                <a:srgbClr val="660000"/>
              </a:solidFill>
              <a:latin typeface="Comfortaa"/>
              <a:ea typeface="Comfortaa"/>
              <a:cs typeface="Comfortaa"/>
              <a:sym typeface="Comfortaa"/>
            </a:endParaRPr>
          </a:p>
        </p:txBody>
      </p:sp>
      <p:sp>
        <p:nvSpPr>
          <p:cNvPr id="394" name="Google Shape;394;p52"/>
          <p:cNvSpPr txBox="1"/>
          <p:nvPr/>
        </p:nvSpPr>
        <p:spPr>
          <a:xfrm>
            <a:off x="6695213" y="1202250"/>
            <a:ext cx="15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EfficientNetB4</a:t>
            </a:r>
            <a:endParaRPr b="1">
              <a:solidFill>
                <a:srgbClr val="660000"/>
              </a:solidFill>
              <a:latin typeface="Comfortaa"/>
              <a:ea typeface="Comfortaa"/>
              <a:cs typeface="Comfortaa"/>
              <a:sym typeface="Comfortaa"/>
            </a:endParaRPr>
          </a:p>
        </p:txBody>
      </p:sp>
      <p:sp>
        <p:nvSpPr>
          <p:cNvPr id="395" name="Google Shape;395;p52"/>
          <p:cNvSpPr txBox="1"/>
          <p:nvPr/>
        </p:nvSpPr>
        <p:spPr>
          <a:xfrm>
            <a:off x="1433575" y="955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VALIDATION OF MODELS ON POTSDAM DATASET</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p:nvPr/>
        </p:nvSpPr>
        <p:spPr>
          <a:xfrm>
            <a:off x="1711600" y="677150"/>
            <a:ext cx="11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VGG16</a:t>
            </a:r>
            <a:endParaRPr b="1">
              <a:solidFill>
                <a:srgbClr val="660000"/>
              </a:solidFill>
              <a:latin typeface="Comfortaa"/>
              <a:ea typeface="Comfortaa"/>
              <a:cs typeface="Comfortaa"/>
              <a:sym typeface="Comfortaa"/>
            </a:endParaRPr>
          </a:p>
        </p:txBody>
      </p:sp>
      <p:pic>
        <p:nvPicPr>
          <p:cNvPr id="401" name="Google Shape;401;p53"/>
          <p:cNvPicPr preferRelativeResize="0"/>
          <p:nvPr/>
        </p:nvPicPr>
        <p:blipFill>
          <a:blip r:embed="rId3">
            <a:alphaModFix/>
          </a:blip>
          <a:stretch>
            <a:fillRect/>
          </a:stretch>
        </p:blipFill>
        <p:spPr>
          <a:xfrm>
            <a:off x="873525" y="1202275"/>
            <a:ext cx="2933075" cy="2879826"/>
          </a:xfrm>
          <a:prstGeom prst="rect">
            <a:avLst/>
          </a:prstGeom>
          <a:noFill/>
          <a:ln>
            <a:noFill/>
          </a:ln>
        </p:spPr>
      </p:pic>
      <p:pic>
        <p:nvPicPr>
          <p:cNvPr id="402" name="Google Shape;402;p53"/>
          <p:cNvPicPr preferRelativeResize="0"/>
          <p:nvPr/>
        </p:nvPicPr>
        <p:blipFill>
          <a:blip r:embed="rId4">
            <a:alphaModFix/>
          </a:blip>
          <a:stretch>
            <a:fillRect/>
          </a:stretch>
        </p:blipFill>
        <p:spPr>
          <a:xfrm>
            <a:off x="4571995" y="1077350"/>
            <a:ext cx="3272356" cy="3375075"/>
          </a:xfrm>
          <a:prstGeom prst="rect">
            <a:avLst/>
          </a:prstGeom>
          <a:noFill/>
          <a:ln>
            <a:noFill/>
          </a:ln>
        </p:spPr>
      </p:pic>
      <p:sp>
        <p:nvSpPr>
          <p:cNvPr id="403" name="Google Shape;403;p53"/>
          <p:cNvSpPr txBox="1"/>
          <p:nvPr/>
        </p:nvSpPr>
        <p:spPr>
          <a:xfrm>
            <a:off x="5452275" y="520225"/>
            <a:ext cx="170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00"/>
                </a:solidFill>
                <a:latin typeface="Comfortaa"/>
                <a:ea typeface="Comfortaa"/>
                <a:cs typeface="Comfortaa"/>
                <a:sym typeface="Comfortaa"/>
              </a:rPr>
              <a:t>Majority Voting</a:t>
            </a:r>
            <a:endParaRPr b="1">
              <a:solidFill>
                <a:srgbClr val="660000"/>
              </a:solidFill>
              <a:latin typeface="Comfortaa"/>
              <a:ea typeface="Comfortaa"/>
              <a:cs typeface="Comfortaa"/>
              <a:sym typeface="Comfortaa"/>
            </a:endParaRPr>
          </a:p>
        </p:txBody>
      </p:sp>
      <p:sp>
        <p:nvSpPr>
          <p:cNvPr id="404" name="Google Shape;404;p53"/>
          <p:cNvSpPr txBox="1"/>
          <p:nvPr/>
        </p:nvSpPr>
        <p:spPr>
          <a:xfrm>
            <a:off x="1433575" y="95575"/>
            <a:ext cx="59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VALIDATION OF MODELS ON POTSDAM DATASET</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aphicFrame>
        <p:nvGraphicFramePr>
          <p:cNvPr id="409" name="Google Shape;409;p54"/>
          <p:cNvGraphicFramePr/>
          <p:nvPr/>
        </p:nvGraphicFramePr>
        <p:xfrm>
          <a:off x="514125" y="461025"/>
          <a:ext cx="5943600" cy="1485065"/>
        </p:xfrm>
        <a:graphic>
          <a:graphicData uri="http://schemas.openxmlformats.org/drawingml/2006/table">
            <a:tbl>
              <a:tblPr>
                <a:noFill/>
                <a:tableStyleId>{C25AFF96-0244-4E96-89C4-636B61852E55}</a:tableStyleId>
              </a:tblPr>
              <a:tblGrid>
                <a:gridCol w="1981200"/>
                <a:gridCol w="1981200"/>
                <a:gridCol w="1981200"/>
              </a:tblGrid>
              <a:tr h="555425">
                <a:tc>
                  <a:txBody>
                    <a:bodyPr/>
                    <a:lstStyle/>
                    <a:p>
                      <a:pPr marL="0" lvl="0" indent="0" algn="l" rtl="0">
                        <a:spcBef>
                          <a:spcPts val="0"/>
                        </a:spcBef>
                        <a:spcAft>
                          <a:spcPts val="0"/>
                        </a:spcAft>
                        <a:buNone/>
                      </a:pP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b="1">
                          <a:solidFill>
                            <a:srgbClr val="660000"/>
                          </a:solidFill>
                          <a:latin typeface="Comfortaa"/>
                          <a:ea typeface="Comfortaa"/>
                          <a:cs typeface="Comfortaa"/>
                          <a:sym typeface="Comfortaa"/>
                        </a:rPr>
                        <a:t>MultiRes baseline</a:t>
                      </a:r>
                      <a:endParaRPr sz="1200" b="1">
                        <a:solidFill>
                          <a:srgbClr val="660000"/>
                        </a:solidFill>
                        <a:latin typeface="Comfortaa"/>
                        <a:ea typeface="Comfortaa"/>
                        <a:cs typeface="Comfortaa"/>
                        <a:sym typeface="Comfortaa"/>
                      </a:endParaRPr>
                    </a:p>
                  </a:txBody>
                  <a:tcPr marL="63500" marR="63500" marT="63500" marB="63500"/>
                </a:tc>
                <a:tc>
                  <a:txBody>
                    <a:bodyPr/>
                    <a:lstStyle/>
                    <a:p>
                      <a:pPr marL="0" lvl="0" indent="0" algn="ctr" rtl="0">
                        <a:spcBef>
                          <a:spcPts val="0"/>
                        </a:spcBef>
                        <a:spcAft>
                          <a:spcPts val="0"/>
                        </a:spcAft>
                        <a:buNone/>
                      </a:pPr>
                      <a:r>
                        <a:rPr lang="en" sz="1200" b="1">
                          <a:solidFill>
                            <a:srgbClr val="660000"/>
                          </a:solidFill>
                          <a:latin typeface="Comfortaa"/>
                          <a:ea typeface="Comfortaa"/>
                          <a:cs typeface="Comfortaa"/>
                          <a:sym typeface="Comfortaa"/>
                        </a:rPr>
                        <a:t>MultiRes with normalization</a:t>
                      </a:r>
                      <a:endParaRPr sz="1200" b="1">
                        <a:solidFill>
                          <a:srgbClr val="660000"/>
                        </a:solidFill>
                        <a:latin typeface="Comfortaa"/>
                        <a:ea typeface="Comfortaa"/>
                        <a:cs typeface="Comfortaa"/>
                        <a:sym typeface="Comfortaa"/>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IoU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93.14</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95.25</a:t>
                      </a:r>
                      <a:endParaRPr sz="1200">
                        <a:latin typeface="Comfortaa Medium"/>
                        <a:ea typeface="Comfortaa Medium"/>
                        <a:cs typeface="Comfortaa Medium"/>
                        <a:sym typeface="Comfortaa Medium"/>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MCC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94.91</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96.74</a:t>
                      </a:r>
                      <a:endParaRPr sz="1200">
                        <a:latin typeface="Comfortaa Medium"/>
                        <a:ea typeface="Comfortaa Medium"/>
                        <a:cs typeface="Comfortaa Medium"/>
                        <a:sym typeface="Comfortaa Medium"/>
                      </a:endParaRPr>
                    </a:p>
                  </a:txBody>
                  <a:tcPr marL="63500" marR="63500" marT="63500" marB="63500"/>
                </a:tc>
              </a:tr>
              <a:tr h="0">
                <a:tc>
                  <a:txBody>
                    <a:bodyPr/>
                    <a:lstStyle/>
                    <a:p>
                      <a:pPr marL="0" lvl="0" indent="0" algn="l" rtl="0">
                        <a:spcBef>
                          <a:spcPts val="0"/>
                        </a:spcBef>
                        <a:spcAft>
                          <a:spcPts val="0"/>
                        </a:spcAft>
                        <a:buNone/>
                      </a:pPr>
                      <a:r>
                        <a:rPr lang="en" sz="1200">
                          <a:latin typeface="Comfortaa Medium"/>
                          <a:ea typeface="Comfortaa Medium"/>
                          <a:cs typeface="Comfortaa Medium"/>
                          <a:sym typeface="Comfortaa Medium"/>
                        </a:rPr>
                        <a:t>Dice coefficient (%)</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96.45</a:t>
                      </a:r>
                      <a:endParaRPr sz="1200">
                        <a:latin typeface="Comfortaa Medium"/>
                        <a:ea typeface="Comfortaa Medium"/>
                        <a:cs typeface="Comfortaa Medium"/>
                        <a:sym typeface="Comfortaa Medium"/>
                      </a:endParaRPr>
                    </a:p>
                  </a:txBody>
                  <a:tcPr marL="63500" marR="63500" marT="63500" marB="63500"/>
                </a:tc>
                <a:tc>
                  <a:txBody>
                    <a:bodyPr/>
                    <a:lstStyle/>
                    <a:p>
                      <a:pPr marL="0" lvl="0" indent="0" algn="ctr" rtl="0">
                        <a:spcBef>
                          <a:spcPts val="0"/>
                        </a:spcBef>
                        <a:spcAft>
                          <a:spcPts val="0"/>
                        </a:spcAft>
                        <a:buNone/>
                      </a:pPr>
                      <a:r>
                        <a:rPr lang="en" sz="1200">
                          <a:latin typeface="Comfortaa Medium"/>
                          <a:ea typeface="Comfortaa Medium"/>
                          <a:cs typeface="Comfortaa Medium"/>
                          <a:sym typeface="Comfortaa Medium"/>
                        </a:rPr>
                        <a:t>97.56</a:t>
                      </a:r>
                      <a:endParaRPr sz="1200">
                        <a:latin typeface="Comfortaa Medium"/>
                        <a:ea typeface="Comfortaa Medium"/>
                        <a:cs typeface="Comfortaa Medium"/>
                        <a:sym typeface="Comfortaa Medium"/>
                      </a:endParaRPr>
                    </a:p>
                  </a:txBody>
                  <a:tcPr marL="63500" marR="63500" marT="63500" marB="63500"/>
                </a:tc>
              </a:tr>
            </a:tbl>
          </a:graphicData>
        </a:graphic>
      </p:graphicFrame>
      <p:sp>
        <p:nvSpPr>
          <p:cNvPr id="410" name="Google Shape;410;p54"/>
          <p:cNvSpPr txBox="1"/>
          <p:nvPr/>
        </p:nvSpPr>
        <p:spPr>
          <a:xfrm>
            <a:off x="2779825"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85200C"/>
                </a:solidFill>
                <a:latin typeface="Comfortaa"/>
                <a:ea typeface="Comfortaa"/>
                <a:cs typeface="Comfortaa"/>
                <a:sym typeface="Comfortaa"/>
              </a:rPr>
              <a:t>COMPARATIVE ANALYSIS</a:t>
            </a:r>
            <a:endParaRPr b="1">
              <a:solidFill>
                <a:srgbClr val="85200C"/>
              </a:solidFill>
              <a:latin typeface="Comfortaa"/>
              <a:ea typeface="Comfortaa"/>
              <a:cs typeface="Comfortaa"/>
              <a:sym typeface="Comfortaa"/>
            </a:endParaRPr>
          </a:p>
        </p:txBody>
      </p:sp>
      <p:graphicFrame>
        <p:nvGraphicFramePr>
          <p:cNvPr id="411" name="Google Shape;411;p54"/>
          <p:cNvGraphicFramePr/>
          <p:nvPr/>
        </p:nvGraphicFramePr>
        <p:xfrm>
          <a:off x="431250" y="2225650"/>
          <a:ext cx="6284850" cy="2579525"/>
        </p:xfrm>
        <a:graphic>
          <a:graphicData uri="http://schemas.openxmlformats.org/drawingml/2006/table">
            <a:tbl>
              <a:tblPr>
                <a:noFill/>
                <a:tableStyleId>{F1373921-C997-4230-BB9E-71A13F79EB38}</a:tableStyleId>
              </a:tblPr>
              <a:tblGrid>
                <a:gridCol w="1369950"/>
                <a:gridCol w="866775"/>
                <a:gridCol w="704850"/>
                <a:gridCol w="771525"/>
                <a:gridCol w="895350"/>
                <a:gridCol w="695325"/>
                <a:gridCol w="981075"/>
              </a:tblGrid>
              <a:tr h="421625">
                <a:tc>
                  <a:txBody>
                    <a:bodyPr/>
                    <a:lstStyle/>
                    <a:p>
                      <a:pPr marL="0" lvl="0" indent="0" algn="ctr" rtl="0">
                        <a:lnSpc>
                          <a:spcPct val="70000"/>
                        </a:lnSpc>
                        <a:spcBef>
                          <a:spcPts val="1200"/>
                        </a:spcBef>
                        <a:spcAft>
                          <a:spcPts val="0"/>
                        </a:spcAft>
                        <a:buNone/>
                      </a:pPr>
                      <a:r>
                        <a:rPr lang="en" sz="1200">
                          <a:latin typeface="Comfortaa Medium"/>
                          <a:ea typeface="Comfortaa Medium"/>
                          <a:cs typeface="Comfortaa Medium"/>
                          <a:sym typeface="Comfortaa Medium"/>
                        </a:rPr>
                        <a:t>Model</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gridSpan="3">
                  <a:txBody>
                    <a:bodyPr/>
                    <a:lstStyle/>
                    <a:p>
                      <a:pPr marL="0" lvl="0" indent="0" algn="ctr" rtl="0">
                        <a:lnSpc>
                          <a:spcPct val="70000"/>
                        </a:lnSpc>
                        <a:spcBef>
                          <a:spcPts val="1200"/>
                        </a:spcBef>
                        <a:spcAft>
                          <a:spcPts val="0"/>
                        </a:spcAft>
                        <a:buNone/>
                      </a:pPr>
                      <a:r>
                        <a:rPr lang="en" sz="1200">
                          <a:latin typeface="Comfortaa Medium"/>
                          <a:ea typeface="Comfortaa Medium"/>
                          <a:cs typeface="Comfortaa Medium"/>
                          <a:sym typeface="Comfortaa Medium"/>
                        </a:rPr>
                        <a:t>Results on AIRS dataset</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lnSpc>
                          <a:spcPct val="70000"/>
                        </a:lnSpc>
                        <a:spcBef>
                          <a:spcPts val="1200"/>
                        </a:spcBef>
                        <a:spcAft>
                          <a:spcPts val="0"/>
                        </a:spcAft>
                        <a:buNone/>
                      </a:pPr>
                      <a:r>
                        <a:rPr lang="en" sz="1200">
                          <a:latin typeface="Comfortaa Medium"/>
                          <a:ea typeface="Comfortaa Medium"/>
                          <a:cs typeface="Comfortaa Medium"/>
                          <a:sym typeface="Comfortaa Medium"/>
                        </a:rPr>
                        <a:t>Results on Ankara, Turkey dataset</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 </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Precision</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Recall</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F1 score</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Precision</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Recall</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F1 score</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Shallow CNN</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70</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67.67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68</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ResNet50</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90.67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90.67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82.34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86.34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71400">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EfficientNetB4</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82.34</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r>
              <a:tr h="421625">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VGG16</a:t>
                      </a:r>
                      <a:endParaRPr sz="1200">
                        <a:latin typeface="Comfortaa Medium"/>
                        <a:ea typeface="Comfortaa Medium"/>
                        <a:cs typeface="Comfortaa Medium"/>
                        <a:sym typeface="Comfortaa Medium"/>
                      </a:endParaRPr>
                    </a:p>
                  </a:txBody>
                  <a:tcPr marL="63500" marR="63500" marT="63500" marB="63500">
                    <a:lnL w="12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91</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88.67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84.67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89.67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70000"/>
                        </a:lnSpc>
                        <a:spcBef>
                          <a:spcPts val="1200"/>
                        </a:spcBef>
                        <a:spcAft>
                          <a:spcPts val="0"/>
                        </a:spcAft>
                        <a:buNone/>
                      </a:pPr>
                      <a:r>
                        <a:rPr lang="en" sz="1200">
                          <a:latin typeface="Comfortaa Medium"/>
                          <a:ea typeface="Comfortaa Medium"/>
                          <a:cs typeface="Comfortaa Medium"/>
                          <a:sym typeface="Comfortaa Medium"/>
                        </a:rPr>
                        <a:t>86.67</a:t>
                      </a:r>
                      <a:endParaRPr sz="1200">
                        <a:latin typeface="Comfortaa Medium"/>
                        <a:ea typeface="Comfortaa Medium"/>
                        <a:cs typeface="Comfortaa Medium"/>
                        <a:sym typeface="Comfortaa Medium"/>
                      </a:endParaRPr>
                    </a:p>
                  </a:txBody>
                  <a:tcPr marL="63500" marR="63500" marT="63500" marB="63500">
                    <a:lnL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bl>
          </a:graphicData>
        </a:graphic>
      </p:graphicFrame>
      <p:sp>
        <p:nvSpPr>
          <p:cNvPr id="412" name="Google Shape;412;p54"/>
          <p:cNvSpPr txBox="1"/>
          <p:nvPr/>
        </p:nvSpPr>
        <p:spPr>
          <a:xfrm>
            <a:off x="6716100" y="816700"/>
            <a:ext cx="2163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660000"/>
                </a:solidFill>
                <a:latin typeface="Comfortaa SemiBold"/>
                <a:ea typeface="Comfortaa SemiBold"/>
                <a:cs typeface="Comfortaa SemiBold"/>
                <a:sym typeface="Comfortaa SemiBold"/>
              </a:rPr>
              <a:t>Comparative analysis between the baseline model and our proposed MultiRes with normalization.</a:t>
            </a:r>
            <a:endParaRPr sz="1000">
              <a:solidFill>
                <a:srgbClr val="660000"/>
              </a:solidFill>
              <a:latin typeface="Comfortaa SemiBold"/>
              <a:ea typeface="Comfortaa SemiBold"/>
              <a:cs typeface="Comfortaa SemiBold"/>
              <a:sym typeface="Comfortaa SemiBold"/>
            </a:endParaRPr>
          </a:p>
        </p:txBody>
      </p:sp>
      <p:sp>
        <p:nvSpPr>
          <p:cNvPr id="413" name="Google Shape;413;p54"/>
          <p:cNvSpPr txBox="1"/>
          <p:nvPr/>
        </p:nvSpPr>
        <p:spPr>
          <a:xfrm>
            <a:off x="6863775" y="3119100"/>
            <a:ext cx="2076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660000"/>
                </a:solidFill>
                <a:latin typeface="Comfortaa SemiBold"/>
                <a:ea typeface="Comfortaa SemiBold"/>
                <a:cs typeface="Comfortaa SemiBold"/>
                <a:sym typeface="Comfortaa SemiBold"/>
              </a:rPr>
              <a:t>Comparative analysis of different DL models on AIRS dataset and dataset from Ankara, Turkey</a:t>
            </a:r>
            <a:endParaRPr sz="1000">
              <a:solidFill>
                <a:srgbClr val="660000"/>
              </a:solidFill>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aphicFrame>
        <p:nvGraphicFramePr>
          <p:cNvPr id="418" name="Google Shape;418;p55"/>
          <p:cNvGraphicFramePr/>
          <p:nvPr/>
        </p:nvGraphicFramePr>
        <p:xfrm>
          <a:off x="691675" y="357247"/>
          <a:ext cx="7760650" cy="2454550"/>
        </p:xfrm>
        <a:graphic>
          <a:graphicData uri="http://schemas.openxmlformats.org/drawingml/2006/table">
            <a:tbl>
              <a:tblPr>
                <a:noFill/>
                <a:tableStyleId>{F21F01A4-D326-49EE-BE27-C25EA3526EE1}</a:tableStyleId>
              </a:tblPr>
              <a:tblGrid>
                <a:gridCol w="861350"/>
                <a:gridCol w="1294275"/>
                <a:gridCol w="2486975"/>
                <a:gridCol w="3118050"/>
              </a:tblGrid>
              <a:tr h="578775">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r h="18757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TC_01</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Applying Threshold</a:t>
                      </a:r>
                      <a:endParaRPr sz="1100">
                        <a:latin typeface="Comfortaa Medium"/>
                        <a:ea typeface="Comfortaa Medium"/>
                        <a:cs typeface="Comfortaa Medium"/>
                        <a:sym typeface="Comfortaa Medium"/>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rgbClr val="222222"/>
                      </a:solidFill>
                      <a:prstDash val="solid"/>
                      <a:round/>
                      <a:headEnd type="none" w="sm" len="sm"/>
                      <a:tailEnd type="none" w="sm" len="sm"/>
                    </a:lnL>
                    <a:lnR w="9525" cap="flat" cmpd="sng">
                      <a:solidFill>
                        <a:srgbClr val="222222"/>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r>
            </a:tbl>
          </a:graphicData>
        </a:graphic>
      </p:graphicFrame>
      <p:pic>
        <p:nvPicPr>
          <p:cNvPr id="419" name="Google Shape;419;p55"/>
          <p:cNvPicPr preferRelativeResize="0"/>
          <p:nvPr/>
        </p:nvPicPr>
        <p:blipFill rotWithShape="1">
          <a:blip r:embed="rId3">
            <a:alphaModFix/>
          </a:blip>
          <a:srcRect t="6322" r="50352" b="3999"/>
          <a:stretch/>
        </p:blipFill>
        <p:spPr>
          <a:xfrm>
            <a:off x="3001325" y="1077038"/>
            <a:ext cx="2090074" cy="1599300"/>
          </a:xfrm>
          <a:prstGeom prst="rect">
            <a:avLst/>
          </a:prstGeom>
          <a:noFill/>
          <a:ln>
            <a:noFill/>
          </a:ln>
        </p:spPr>
      </p:pic>
      <p:sp>
        <p:nvSpPr>
          <p:cNvPr id="420" name="Google Shape;420;p55"/>
          <p:cNvSpPr txBox="1"/>
          <p:nvPr/>
        </p:nvSpPr>
        <p:spPr>
          <a:xfrm>
            <a:off x="1553025" y="0"/>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pic>
        <p:nvPicPr>
          <p:cNvPr id="421" name="Google Shape;421;p55"/>
          <p:cNvPicPr preferRelativeResize="0"/>
          <p:nvPr/>
        </p:nvPicPr>
        <p:blipFill rotWithShape="1">
          <a:blip r:embed="rId3">
            <a:alphaModFix/>
          </a:blip>
          <a:srcRect l="50675" t="7627" b="4188"/>
          <a:stretch/>
        </p:blipFill>
        <p:spPr>
          <a:xfrm>
            <a:off x="5722000" y="1054512"/>
            <a:ext cx="2142325" cy="1644325"/>
          </a:xfrm>
          <a:prstGeom prst="rect">
            <a:avLst/>
          </a:prstGeom>
          <a:noFill/>
          <a:ln>
            <a:noFill/>
          </a:ln>
        </p:spPr>
      </p:pic>
      <p:graphicFrame>
        <p:nvGraphicFramePr>
          <p:cNvPr id="422" name="Google Shape;422;p55"/>
          <p:cNvGraphicFramePr/>
          <p:nvPr/>
        </p:nvGraphicFramePr>
        <p:xfrm>
          <a:off x="691675" y="2811798"/>
          <a:ext cx="7760650" cy="1945700"/>
        </p:xfrm>
        <a:graphic>
          <a:graphicData uri="http://schemas.openxmlformats.org/drawingml/2006/table">
            <a:tbl>
              <a:tblPr>
                <a:noFill/>
                <a:tableStyleId>{F21F01A4-D326-49EE-BE27-C25EA3526EE1}</a:tableStyleId>
              </a:tblPr>
              <a:tblGrid>
                <a:gridCol w="861350"/>
                <a:gridCol w="1294300"/>
                <a:gridCol w="2486950"/>
                <a:gridCol w="3118050"/>
              </a:tblGrid>
              <a:tr h="1945700">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TC_02</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results- with no buildings.</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23" name="Google Shape;423;p55"/>
          <p:cNvPicPr preferRelativeResize="0"/>
          <p:nvPr/>
        </p:nvPicPr>
        <p:blipFill>
          <a:blip r:embed="rId4">
            <a:alphaModFix/>
          </a:blip>
          <a:stretch>
            <a:fillRect/>
          </a:stretch>
        </p:blipFill>
        <p:spPr>
          <a:xfrm>
            <a:off x="3179950" y="2852012"/>
            <a:ext cx="1824550" cy="1765025"/>
          </a:xfrm>
          <a:prstGeom prst="rect">
            <a:avLst/>
          </a:prstGeom>
          <a:noFill/>
          <a:ln>
            <a:noFill/>
          </a:ln>
        </p:spPr>
      </p:pic>
      <p:pic>
        <p:nvPicPr>
          <p:cNvPr id="424" name="Google Shape;424;p55"/>
          <p:cNvPicPr preferRelativeResize="0"/>
          <p:nvPr/>
        </p:nvPicPr>
        <p:blipFill>
          <a:blip r:embed="rId5">
            <a:alphaModFix/>
          </a:blip>
          <a:stretch>
            <a:fillRect/>
          </a:stretch>
        </p:blipFill>
        <p:spPr>
          <a:xfrm>
            <a:off x="5971775" y="2902138"/>
            <a:ext cx="1781825" cy="17650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aphicFrame>
        <p:nvGraphicFramePr>
          <p:cNvPr id="429" name="Google Shape;429;p56"/>
          <p:cNvGraphicFramePr/>
          <p:nvPr/>
        </p:nvGraphicFramePr>
        <p:xfrm>
          <a:off x="681200" y="540072"/>
          <a:ext cx="7760650" cy="4217510"/>
        </p:xfrm>
        <a:graphic>
          <a:graphicData uri="http://schemas.openxmlformats.org/drawingml/2006/table">
            <a:tbl>
              <a:tblPr>
                <a:noFill/>
                <a:tableStyleId>{F21F01A4-D326-49EE-BE27-C25EA3526EE1}</a:tableStyleId>
              </a:tblPr>
              <a:tblGrid>
                <a:gridCol w="861350"/>
                <a:gridCol w="1294300"/>
                <a:gridCol w="2586025"/>
                <a:gridCol w="3018975"/>
              </a:tblGrid>
              <a:tr h="53985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77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TC_03</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Building segmentation of a single building.</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89092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TC_04</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Building segmentation of various buildings in a single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430" name="Google Shape;430;p56"/>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pic>
        <p:nvPicPr>
          <p:cNvPr id="431" name="Google Shape;431;p56"/>
          <p:cNvPicPr preferRelativeResize="0"/>
          <p:nvPr/>
        </p:nvPicPr>
        <p:blipFill>
          <a:blip r:embed="rId3">
            <a:alphaModFix/>
          </a:blip>
          <a:stretch>
            <a:fillRect/>
          </a:stretch>
        </p:blipFill>
        <p:spPr>
          <a:xfrm>
            <a:off x="3077775" y="1088675"/>
            <a:ext cx="2004550" cy="1705200"/>
          </a:xfrm>
          <a:prstGeom prst="rect">
            <a:avLst/>
          </a:prstGeom>
          <a:noFill/>
          <a:ln>
            <a:noFill/>
          </a:ln>
        </p:spPr>
      </p:pic>
      <p:pic>
        <p:nvPicPr>
          <p:cNvPr id="432" name="Google Shape;432;p56"/>
          <p:cNvPicPr preferRelativeResize="0"/>
          <p:nvPr/>
        </p:nvPicPr>
        <p:blipFill>
          <a:blip r:embed="rId4">
            <a:alphaModFix/>
          </a:blip>
          <a:stretch>
            <a:fillRect/>
          </a:stretch>
        </p:blipFill>
        <p:spPr>
          <a:xfrm>
            <a:off x="5978700" y="1088675"/>
            <a:ext cx="1891725" cy="1765025"/>
          </a:xfrm>
          <a:prstGeom prst="rect">
            <a:avLst/>
          </a:prstGeom>
          <a:noFill/>
          <a:ln>
            <a:noFill/>
          </a:ln>
        </p:spPr>
      </p:pic>
      <p:pic>
        <p:nvPicPr>
          <p:cNvPr id="433" name="Google Shape;433;p56"/>
          <p:cNvPicPr preferRelativeResize="0"/>
          <p:nvPr/>
        </p:nvPicPr>
        <p:blipFill rotWithShape="1">
          <a:blip r:embed="rId5">
            <a:alphaModFix/>
          </a:blip>
          <a:srcRect l="1412" t="21594" r="66711" b="1912"/>
          <a:stretch/>
        </p:blipFill>
        <p:spPr>
          <a:xfrm>
            <a:off x="3258425" y="3023725"/>
            <a:ext cx="1781826" cy="1532725"/>
          </a:xfrm>
          <a:prstGeom prst="rect">
            <a:avLst/>
          </a:prstGeom>
          <a:noFill/>
          <a:ln>
            <a:noFill/>
          </a:ln>
        </p:spPr>
      </p:pic>
      <p:pic>
        <p:nvPicPr>
          <p:cNvPr id="434" name="Google Shape;434;p56"/>
          <p:cNvPicPr preferRelativeResize="0"/>
          <p:nvPr/>
        </p:nvPicPr>
        <p:blipFill>
          <a:blip r:embed="rId6">
            <a:alphaModFix/>
          </a:blip>
          <a:stretch>
            <a:fillRect/>
          </a:stretch>
        </p:blipFill>
        <p:spPr>
          <a:xfrm>
            <a:off x="6060225" y="3075200"/>
            <a:ext cx="1728675" cy="151855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aphicFrame>
        <p:nvGraphicFramePr>
          <p:cNvPr id="439" name="Google Shape;439;p57"/>
          <p:cNvGraphicFramePr/>
          <p:nvPr/>
        </p:nvGraphicFramePr>
        <p:xfrm>
          <a:off x="662575" y="540072"/>
          <a:ext cx="7495075" cy="3804560"/>
        </p:xfrm>
        <a:graphic>
          <a:graphicData uri="http://schemas.openxmlformats.org/drawingml/2006/table">
            <a:tbl>
              <a:tblPr>
                <a:noFill/>
                <a:tableStyleId>{F21F01A4-D326-49EE-BE27-C25EA3526EE1}</a:tableStyleId>
              </a:tblPr>
              <a:tblGrid>
                <a:gridCol w="847825"/>
                <a:gridCol w="1332150"/>
                <a:gridCol w="2406425"/>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TC_05</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Classification of Gable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TC_06</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Classification of flat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VGG16 - 0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40" name="Google Shape;440;p57"/>
          <p:cNvPicPr preferRelativeResize="0"/>
          <p:nvPr/>
        </p:nvPicPr>
        <p:blipFill>
          <a:blip r:embed="rId3">
            <a:alphaModFix/>
          </a:blip>
          <a:stretch>
            <a:fillRect/>
          </a:stretch>
        </p:blipFill>
        <p:spPr>
          <a:xfrm>
            <a:off x="3252150" y="1160700"/>
            <a:ext cx="1735825" cy="1555947"/>
          </a:xfrm>
          <a:prstGeom prst="rect">
            <a:avLst/>
          </a:prstGeom>
          <a:noFill/>
          <a:ln>
            <a:noFill/>
          </a:ln>
        </p:spPr>
      </p:pic>
      <p:pic>
        <p:nvPicPr>
          <p:cNvPr id="441" name="Google Shape;441;p57"/>
          <p:cNvPicPr preferRelativeResize="0"/>
          <p:nvPr/>
        </p:nvPicPr>
        <p:blipFill>
          <a:blip r:embed="rId4">
            <a:alphaModFix/>
          </a:blip>
          <a:stretch>
            <a:fillRect/>
          </a:stretch>
        </p:blipFill>
        <p:spPr>
          <a:xfrm>
            <a:off x="3303300" y="2796000"/>
            <a:ext cx="1633525" cy="1471028"/>
          </a:xfrm>
          <a:prstGeom prst="rect">
            <a:avLst/>
          </a:prstGeom>
          <a:noFill/>
          <a:ln>
            <a:noFill/>
          </a:ln>
        </p:spPr>
      </p:pic>
      <p:sp>
        <p:nvSpPr>
          <p:cNvPr id="442" name="Google Shape;442;p57"/>
          <p:cNvSpPr txBox="1"/>
          <p:nvPr/>
        </p:nvSpPr>
        <p:spPr>
          <a:xfrm>
            <a:off x="1510400" y="6552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47" name="Google Shape;447;p58"/>
          <p:cNvGraphicFramePr/>
          <p:nvPr/>
        </p:nvGraphicFramePr>
        <p:xfrm>
          <a:off x="662575" y="540072"/>
          <a:ext cx="7495075" cy="4035835"/>
        </p:xfrm>
        <a:graphic>
          <a:graphicData uri="http://schemas.openxmlformats.org/drawingml/2006/table">
            <a:tbl>
              <a:tblPr>
                <a:noFill/>
                <a:tableStyleId>{F21F01A4-D326-49EE-BE27-C25EA3526EE1}</a:tableStyleId>
              </a:tblPr>
              <a:tblGrid>
                <a:gridCol w="847825"/>
                <a:gridCol w="1323475"/>
                <a:gridCol w="2415100"/>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TC_07</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Classification of hip image</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ResNet50 - 2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Shallow CNN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EfficientNetB4 - 2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VGG16 - 2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TC_08</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(Unequal predictions)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models predict as Gable while 1 model predicts as Flat</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48" name="Google Shape;448;p58"/>
          <p:cNvPicPr preferRelativeResize="0"/>
          <p:nvPr/>
        </p:nvPicPr>
        <p:blipFill>
          <a:blip r:embed="rId3">
            <a:alphaModFix/>
          </a:blip>
          <a:stretch>
            <a:fillRect/>
          </a:stretch>
        </p:blipFill>
        <p:spPr>
          <a:xfrm>
            <a:off x="3146775" y="1192700"/>
            <a:ext cx="1745150" cy="1379050"/>
          </a:xfrm>
          <a:prstGeom prst="rect">
            <a:avLst/>
          </a:prstGeom>
          <a:noFill/>
          <a:ln>
            <a:noFill/>
          </a:ln>
        </p:spPr>
      </p:pic>
      <p:pic>
        <p:nvPicPr>
          <p:cNvPr id="449" name="Google Shape;449;p58"/>
          <p:cNvPicPr preferRelativeResize="0"/>
          <p:nvPr/>
        </p:nvPicPr>
        <p:blipFill>
          <a:blip r:embed="rId4">
            <a:alphaModFix/>
          </a:blip>
          <a:stretch>
            <a:fillRect/>
          </a:stretch>
        </p:blipFill>
        <p:spPr>
          <a:xfrm>
            <a:off x="3019625" y="2795400"/>
            <a:ext cx="1924050" cy="1379050"/>
          </a:xfrm>
          <a:prstGeom prst="rect">
            <a:avLst/>
          </a:prstGeom>
          <a:noFill/>
          <a:ln>
            <a:noFill/>
          </a:ln>
        </p:spPr>
      </p:pic>
      <p:pic>
        <p:nvPicPr>
          <p:cNvPr id="450" name="Google Shape;450;p58"/>
          <p:cNvPicPr preferRelativeResize="0"/>
          <p:nvPr/>
        </p:nvPicPr>
        <p:blipFill>
          <a:blip r:embed="rId5">
            <a:alphaModFix/>
          </a:blip>
          <a:stretch>
            <a:fillRect/>
          </a:stretch>
        </p:blipFill>
        <p:spPr>
          <a:xfrm>
            <a:off x="5423050" y="2716650"/>
            <a:ext cx="1882200" cy="1159600"/>
          </a:xfrm>
          <a:prstGeom prst="rect">
            <a:avLst/>
          </a:prstGeom>
          <a:noFill/>
          <a:ln>
            <a:noFill/>
          </a:ln>
        </p:spPr>
      </p:pic>
      <p:sp>
        <p:nvSpPr>
          <p:cNvPr id="451" name="Google Shape;451;p58"/>
          <p:cNvSpPr txBox="1"/>
          <p:nvPr/>
        </p:nvSpPr>
        <p:spPr>
          <a:xfrm>
            <a:off x="1586363" y="65550"/>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graphicFrame>
        <p:nvGraphicFramePr>
          <p:cNvPr id="456" name="Google Shape;456;p59"/>
          <p:cNvGraphicFramePr/>
          <p:nvPr/>
        </p:nvGraphicFramePr>
        <p:xfrm>
          <a:off x="662575" y="540072"/>
          <a:ext cx="7495075" cy="3868195"/>
        </p:xfrm>
        <a:graphic>
          <a:graphicData uri="http://schemas.openxmlformats.org/drawingml/2006/table">
            <a:tbl>
              <a:tblPr>
                <a:noFill/>
                <a:tableStyleId>{F21F01A4-D326-49EE-BE27-C25EA3526EE1}</a:tableStyleId>
              </a:tblPr>
              <a:tblGrid>
                <a:gridCol w="847825"/>
                <a:gridCol w="1349525"/>
                <a:gridCol w="2389050"/>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TC_09</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(Equal predictions)</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All models predict as class hip</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TC_10</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Auto Canny Edge detection</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57" name="Google Shape;457;p59"/>
          <p:cNvPicPr preferRelativeResize="0"/>
          <p:nvPr/>
        </p:nvPicPr>
        <p:blipFill>
          <a:blip r:embed="rId3">
            <a:alphaModFix/>
          </a:blip>
          <a:stretch>
            <a:fillRect/>
          </a:stretch>
        </p:blipFill>
        <p:spPr>
          <a:xfrm>
            <a:off x="3133725" y="1152725"/>
            <a:ext cx="1438275" cy="1485900"/>
          </a:xfrm>
          <a:prstGeom prst="rect">
            <a:avLst/>
          </a:prstGeom>
          <a:noFill/>
          <a:ln>
            <a:noFill/>
          </a:ln>
        </p:spPr>
      </p:pic>
      <p:pic>
        <p:nvPicPr>
          <p:cNvPr id="458" name="Google Shape;458;p59"/>
          <p:cNvPicPr preferRelativeResize="0"/>
          <p:nvPr/>
        </p:nvPicPr>
        <p:blipFill>
          <a:blip r:embed="rId4">
            <a:alphaModFix/>
          </a:blip>
          <a:stretch>
            <a:fillRect/>
          </a:stretch>
        </p:blipFill>
        <p:spPr>
          <a:xfrm>
            <a:off x="5572725" y="1152725"/>
            <a:ext cx="1743075" cy="1076325"/>
          </a:xfrm>
          <a:prstGeom prst="rect">
            <a:avLst/>
          </a:prstGeom>
          <a:noFill/>
          <a:ln>
            <a:noFill/>
          </a:ln>
        </p:spPr>
      </p:pic>
      <p:pic>
        <p:nvPicPr>
          <p:cNvPr id="459" name="Google Shape;459;p59"/>
          <p:cNvPicPr preferRelativeResize="0"/>
          <p:nvPr/>
        </p:nvPicPr>
        <p:blipFill>
          <a:blip r:embed="rId5">
            <a:alphaModFix/>
          </a:blip>
          <a:stretch>
            <a:fillRect/>
          </a:stretch>
        </p:blipFill>
        <p:spPr>
          <a:xfrm>
            <a:off x="3028250" y="2844175"/>
            <a:ext cx="1819275" cy="1485900"/>
          </a:xfrm>
          <a:prstGeom prst="rect">
            <a:avLst/>
          </a:prstGeom>
          <a:noFill/>
          <a:ln>
            <a:noFill/>
          </a:ln>
        </p:spPr>
      </p:pic>
      <p:pic>
        <p:nvPicPr>
          <p:cNvPr id="460" name="Google Shape;460;p59"/>
          <p:cNvPicPr preferRelativeResize="0"/>
          <p:nvPr/>
        </p:nvPicPr>
        <p:blipFill>
          <a:blip r:embed="rId6">
            <a:alphaModFix/>
          </a:blip>
          <a:stretch>
            <a:fillRect/>
          </a:stretch>
        </p:blipFill>
        <p:spPr>
          <a:xfrm>
            <a:off x="5795850" y="2880562"/>
            <a:ext cx="1781175" cy="1413125"/>
          </a:xfrm>
          <a:prstGeom prst="rect">
            <a:avLst/>
          </a:prstGeom>
          <a:noFill/>
          <a:ln>
            <a:noFill/>
          </a:ln>
        </p:spPr>
      </p:pic>
      <p:sp>
        <p:nvSpPr>
          <p:cNvPr id="461" name="Google Shape;461;p59"/>
          <p:cNvSpPr txBox="1"/>
          <p:nvPr/>
        </p:nvSpPr>
        <p:spPr>
          <a:xfrm>
            <a:off x="1586363" y="48150"/>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aphicFrame>
        <p:nvGraphicFramePr>
          <p:cNvPr id="466" name="Google Shape;466;p60"/>
          <p:cNvGraphicFramePr/>
          <p:nvPr/>
        </p:nvGraphicFramePr>
        <p:xfrm>
          <a:off x="662575" y="540072"/>
          <a:ext cx="7495075" cy="3804560"/>
        </p:xfrm>
        <a:graphic>
          <a:graphicData uri="http://schemas.openxmlformats.org/drawingml/2006/table">
            <a:tbl>
              <a:tblPr>
                <a:noFill/>
                <a:tableStyleId>{F21F01A4-D326-49EE-BE27-C25EA3526EE1}</a:tableStyleId>
              </a:tblPr>
              <a:tblGrid>
                <a:gridCol w="847825"/>
                <a:gridCol w="1340850"/>
                <a:gridCol w="2397725"/>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TC_11</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flat roof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Width: 10 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Tilt Angle: 40</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TC_12</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flat roof with different width</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Tilt Angle: 40</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67" name="Google Shape;467;p60"/>
          <p:cNvPicPr preferRelativeResize="0"/>
          <p:nvPr/>
        </p:nvPicPr>
        <p:blipFill>
          <a:blip r:embed="rId3">
            <a:alphaModFix/>
          </a:blip>
          <a:stretch>
            <a:fillRect/>
          </a:stretch>
        </p:blipFill>
        <p:spPr>
          <a:xfrm>
            <a:off x="5739225" y="1143025"/>
            <a:ext cx="1597350" cy="1531150"/>
          </a:xfrm>
          <a:prstGeom prst="rect">
            <a:avLst/>
          </a:prstGeom>
          <a:noFill/>
          <a:ln>
            <a:noFill/>
          </a:ln>
        </p:spPr>
      </p:pic>
      <p:pic>
        <p:nvPicPr>
          <p:cNvPr id="468" name="Google Shape;468;p60"/>
          <p:cNvPicPr preferRelativeResize="0"/>
          <p:nvPr/>
        </p:nvPicPr>
        <p:blipFill>
          <a:blip r:embed="rId4">
            <a:alphaModFix/>
          </a:blip>
          <a:stretch>
            <a:fillRect/>
          </a:stretch>
        </p:blipFill>
        <p:spPr>
          <a:xfrm>
            <a:off x="5694200" y="2764000"/>
            <a:ext cx="1539427" cy="1531150"/>
          </a:xfrm>
          <a:prstGeom prst="rect">
            <a:avLst/>
          </a:prstGeom>
          <a:noFill/>
          <a:ln>
            <a:noFill/>
          </a:ln>
        </p:spPr>
      </p:pic>
      <p:sp>
        <p:nvSpPr>
          <p:cNvPr id="469" name="Google Shape;469;p60"/>
          <p:cNvSpPr txBox="1"/>
          <p:nvPr/>
        </p:nvSpPr>
        <p:spPr>
          <a:xfrm>
            <a:off x="1586363" y="74200"/>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graphicFrame>
        <p:nvGraphicFramePr>
          <p:cNvPr id="474" name="Google Shape;474;p61"/>
          <p:cNvGraphicFramePr/>
          <p:nvPr/>
        </p:nvGraphicFramePr>
        <p:xfrm>
          <a:off x="662575" y="540072"/>
          <a:ext cx="7495075" cy="4056535"/>
        </p:xfrm>
        <a:graphic>
          <a:graphicData uri="http://schemas.openxmlformats.org/drawingml/2006/table">
            <a:tbl>
              <a:tblPr>
                <a:noFill/>
                <a:tableStyleId>{F21F01A4-D326-49EE-BE27-C25EA3526EE1}</a:tableStyleId>
              </a:tblPr>
              <a:tblGrid>
                <a:gridCol w="847825"/>
                <a:gridCol w="1314750"/>
                <a:gridCol w="2423825"/>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TC_13</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PV Panel placement for flat roof with varying tilt angle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30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879950">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TC_14</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PV Panel placement for gable roof with tree as obstacle</a:t>
                      </a:r>
                      <a:endParaRPr sz="1100">
                        <a:solidFill>
                          <a:schemeClr val="dk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Gable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20mm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20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10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75" name="Google Shape;475;p61"/>
          <p:cNvPicPr preferRelativeResize="0"/>
          <p:nvPr/>
        </p:nvPicPr>
        <p:blipFill>
          <a:blip r:embed="rId3">
            <a:alphaModFix/>
          </a:blip>
          <a:stretch>
            <a:fillRect/>
          </a:stretch>
        </p:blipFill>
        <p:spPr>
          <a:xfrm>
            <a:off x="5825825" y="1170725"/>
            <a:ext cx="1539425" cy="1465738"/>
          </a:xfrm>
          <a:prstGeom prst="rect">
            <a:avLst/>
          </a:prstGeom>
          <a:noFill/>
          <a:ln>
            <a:noFill/>
          </a:ln>
        </p:spPr>
      </p:pic>
      <p:pic>
        <p:nvPicPr>
          <p:cNvPr id="476" name="Google Shape;476;p61"/>
          <p:cNvPicPr preferRelativeResize="0"/>
          <p:nvPr/>
        </p:nvPicPr>
        <p:blipFill>
          <a:blip r:embed="rId4">
            <a:alphaModFix/>
          </a:blip>
          <a:stretch>
            <a:fillRect/>
          </a:stretch>
        </p:blipFill>
        <p:spPr>
          <a:xfrm>
            <a:off x="5778376" y="2843400"/>
            <a:ext cx="1893425" cy="1671875"/>
          </a:xfrm>
          <a:prstGeom prst="rect">
            <a:avLst/>
          </a:prstGeom>
          <a:noFill/>
          <a:ln>
            <a:noFill/>
          </a:ln>
        </p:spPr>
      </p:pic>
      <p:sp>
        <p:nvSpPr>
          <p:cNvPr id="477" name="Google Shape;477;p61"/>
          <p:cNvSpPr txBox="1"/>
          <p:nvPr/>
        </p:nvSpPr>
        <p:spPr>
          <a:xfrm>
            <a:off x="15512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Google Shape;88;p17"/>
          <p:cNvGraphicFramePr/>
          <p:nvPr/>
        </p:nvGraphicFramePr>
        <p:xfrm>
          <a:off x="470275" y="616850"/>
          <a:ext cx="8203425" cy="4225125"/>
        </p:xfrm>
        <a:graphic>
          <a:graphicData uri="http://schemas.openxmlformats.org/drawingml/2006/table">
            <a:tbl>
              <a:tblPr>
                <a:noFill/>
                <a:tableStyleId>{F21F01A4-D326-49EE-BE27-C25EA3526EE1}</a:tableStyleId>
              </a:tblPr>
              <a:tblGrid>
                <a:gridCol w="624050"/>
                <a:gridCol w="1859650"/>
                <a:gridCol w="1980250"/>
                <a:gridCol w="1919950"/>
                <a:gridCol w="1819525"/>
              </a:tblGrid>
              <a:tr h="49897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612275">
                <a:tc>
                  <a:txBody>
                    <a:bodyPr/>
                    <a:lstStyle/>
                    <a:p>
                      <a:pPr marL="0" lvl="0" indent="0" algn="l" rtl="0">
                        <a:spcBef>
                          <a:spcPts val="0"/>
                        </a:spcBef>
                        <a:spcAft>
                          <a:spcPts val="0"/>
                        </a:spcAft>
                        <a:buNone/>
                      </a:pPr>
                      <a:r>
                        <a:rPr lang="en" sz="1250">
                          <a:latin typeface="Comfortaa SemiBold"/>
                          <a:ea typeface="Comfortaa SemiBold"/>
                          <a:cs typeface="Comfortaa SemiBold"/>
                          <a:sym typeface="Comfortaa SemiBold"/>
                        </a:rPr>
                        <a:t>2.</a:t>
                      </a:r>
                      <a:endParaRPr sz="1250">
                        <a:latin typeface="Comfortaa SemiBold"/>
                        <a:ea typeface="Comfortaa SemiBold"/>
                        <a:cs typeface="Comfortaa SemiBold"/>
                        <a:sym typeface="Comfortaa SemiBold"/>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Deep learning based roof type classification using very high resolution aerial imagery, 2021</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M. Buyukdemircioglu , R. Can , S. Kocaman in The International Archives of the Photogrammetry, Remote Sensing and Spatial Information Sciences, Volume XLIII-B3-2021 XXIV ISPRS Congress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Using UltraCam Falcon large-format digital camera orthophotos with 10cm spatial resolution is captured and roofs are manually classified into 6 different labels.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Data augmentation is applied and a shallow CNN architecture is trained. </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The prediction is investigated by comparing with three different pre-trained CNN models, i.e. VGG-16, EfficientNetB4, and ResNet-50.</a:t>
                      </a:r>
                      <a:endParaRPr sz="1100">
                        <a:latin typeface="Comfortaa Medium"/>
                        <a:ea typeface="Comfortaa Medium"/>
                        <a:cs typeface="Comfortaa Medium"/>
                        <a:sym typeface="Comfortaa Medium"/>
                      </a:endParaRPr>
                    </a:p>
                    <a:p>
                      <a:pPr marL="0" lvl="0" indent="0" algn="l" rtl="0">
                        <a:spcBef>
                          <a:spcPts val="50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latin typeface="Comfortaa Medium"/>
                          <a:ea typeface="Comfortaa Medium"/>
                          <a:cs typeface="Comfortaa Medium"/>
                          <a:sym typeface="Comfortaa Medium"/>
                        </a:rPr>
                        <a:t>1. Simple CNN model are hence easier to implement.</a:t>
                      </a:r>
                      <a:endParaRPr sz="1100">
                        <a:latin typeface="Comfortaa Medium"/>
                        <a:ea typeface="Comfortaa Medium"/>
                        <a:cs typeface="Comfortaa Medium"/>
                        <a:sym typeface="Comfortaa Medium"/>
                      </a:endParaRPr>
                    </a:p>
                    <a:p>
                      <a:pPr marL="0" lvl="0" indent="0" algn="l" rtl="0">
                        <a:lnSpc>
                          <a:spcPct val="100000"/>
                        </a:lnSpc>
                        <a:spcBef>
                          <a:spcPts val="500"/>
                        </a:spcBef>
                        <a:spcAft>
                          <a:spcPts val="0"/>
                        </a:spcAft>
                        <a:buNone/>
                      </a:pPr>
                      <a:r>
                        <a:rPr lang="en" sz="1100">
                          <a:latin typeface="Comfortaa Medium"/>
                          <a:ea typeface="Comfortaa Medium"/>
                          <a:cs typeface="Comfortaa Medium"/>
                          <a:sym typeface="Comfortaa Medium"/>
                        </a:rPr>
                        <a:t>2. Requires nominal hardware specifications.</a:t>
                      </a:r>
                      <a:endParaRPr sz="1100">
                        <a:latin typeface="Comfortaa Medium"/>
                        <a:ea typeface="Comfortaa Medium"/>
                        <a:cs typeface="Comfortaa Medium"/>
                        <a:sym typeface="Comfortaa Medium"/>
                      </a:endParaRPr>
                    </a:p>
                    <a:p>
                      <a:pPr marL="0" lvl="0" indent="0" algn="l" rtl="0">
                        <a:lnSpc>
                          <a:spcPct val="100000"/>
                        </a:lnSpc>
                        <a:spcBef>
                          <a:spcPts val="500"/>
                        </a:spcBef>
                        <a:spcAft>
                          <a:spcPts val="500"/>
                        </a:spcAft>
                        <a:buNone/>
                      </a:pPr>
                      <a:r>
                        <a:rPr lang="en" sz="1100">
                          <a:latin typeface="Comfortaa Medium"/>
                          <a:ea typeface="Comfortaa Medium"/>
                          <a:cs typeface="Comfortaa Medium"/>
                          <a:sym typeface="Comfortaa Medium"/>
                        </a:rPr>
                        <a:t>3. The shallow CNN model has achieved 80% accuracy.</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Since the roof images were clipped automatically from the orthophotos, there are few buildings with overlap.</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Half-hip roofs are not classified properly and F1 score obtained for them is very low. </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3. Different hyperparameter tuning was not done for the shallow CNN architecture.</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89" name="Google Shape;89;p17"/>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LITERATURE SURVEY</a:t>
            </a:r>
            <a:endParaRPr sz="16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aphicFrame>
        <p:nvGraphicFramePr>
          <p:cNvPr id="482" name="Google Shape;482;p62"/>
          <p:cNvGraphicFramePr/>
          <p:nvPr/>
        </p:nvGraphicFramePr>
        <p:xfrm>
          <a:off x="724925" y="869122"/>
          <a:ext cx="7495075" cy="2240220"/>
        </p:xfrm>
        <a:graphic>
          <a:graphicData uri="http://schemas.openxmlformats.org/drawingml/2006/table">
            <a:tbl>
              <a:tblPr>
                <a:noFill/>
                <a:tableStyleId>{F21F01A4-D326-49EE-BE27-C25EA3526EE1}</a:tableStyleId>
              </a:tblPr>
              <a:tblGrid>
                <a:gridCol w="847825"/>
                <a:gridCol w="1340850"/>
                <a:gridCol w="2397725"/>
                <a:gridCol w="2908675"/>
              </a:tblGrid>
              <a:tr h="548600">
                <a:tc>
                  <a:txBody>
                    <a:bodyPr/>
                    <a:lstStyle/>
                    <a:p>
                      <a:pPr marL="0" lvl="0" indent="0" algn="ctr" rtl="0">
                        <a:spcBef>
                          <a:spcPts val="0"/>
                        </a:spcBef>
                        <a:spcAft>
                          <a:spcPts val="0"/>
                        </a:spcAft>
                        <a:buNone/>
                      </a:pPr>
                      <a:r>
                        <a:rPr lang="en" sz="1200" b="1">
                          <a:latin typeface="Comfortaa"/>
                          <a:ea typeface="Comfortaa"/>
                          <a:cs typeface="Comfortaa"/>
                          <a:sym typeface="Comfortaa"/>
                        </a:rPr>
                        <a:t>TEST CASE ID</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CASE DESCRIPTION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INPUT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TEST OUTPUT</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1627975">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TC_15</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PV Panel placement for flat roof with tree as obstacle</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Comfortaa"/>
                          <a:ea typeface="Comfortaa"/>
                          <a:cs typeface="Comfortaa"/>
                          <a:sym typeface="Comfortaa"/>
                        </a:rPr>
                        <a:t>Roof type: Flat</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Length: 10mm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Width: 10 mm</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r>
                        <a:rPr lang="en" sz="1100">
                          <a:solidFill>
                            <a:schemeClr val="dk1"/>
                          </a:solidFill>
                          <a:latin typeface="Comfortaa"/>
                          <a:ea typeface="Comfortaa"/>
                          <a:cs typeface="Comfortaa"/>
                          <a:sym typeface="Comfortaa"/>
                        </a:rPr>
                        <a:t>Tilt Angle: 30</a:t>
                      </a: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solidFill>
                          <a:schemeClr val="dk1"/>
                        </a:solidFill>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83" name="Google Shape;483;p62"/>
          <p:cNvPicPr preferRelativeResize="0"/>
          <p:nvPr/>
        </p:nvPicPr>
        <p:blipFill>
          <a:blip r:embed="rId3">
            <a:alphaModFix/>
          </a:blip>
          <a:stretch>
            <a:fillRect/>
          </a:stretch>
        </p:blipFill>
        <p:spPr>
          <a:xfrm>
            <a:off x="5825225" y="1482250"/>
            <a:ext cx="1677350" cy="1507825"/>
          </a:xfrm>
          <a:prstGeom prst="rect">
            <a:avLst/>
          </a:prstGeom>
          <a:noFill/>
          <a:ln>
            <a:noFill/>
          </a:ln>
        </p:spPr>
      </p:pic>
      <p:sp>
        <p:nvSpPr>
          <p:cNvPr id="484" name="Google Shape;484;p62"/>
          <p:cNvSpPr txBox="1"/>
          <p:nvPr/>
        </p:nvSpPr>
        <p:spPr>
          <a:xfrm>
            <a:off x="1542550" y="108975"/>
            <a:ext cx="564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TEST CASES</a:t>
            </a:r>
            <a:endParaRPr sz="16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3"/>
          <p:cNvSpPr txBox="1"/>
          <p:nvPr/>
        </p:nvSpPr>
        <p:spPr>
          <a:xfrm>
            <a:off x="582125" y="720900"/>
            <a:ext cx="8149800" cy="4625400"/>
          </a:xfrm>
          <a:prstGeom prst="rect">
            <a:avLst/>
          </a:prstGeom>
          <a:noFill/>
          <a:ln>
            <a:noFill/>
          </a:ln>
        </p:spPr>
        <p:txBody>
          <a:bodyPr spcFirstLastPara="1" wrap="square" lIns="91425" tIns="91425" rIns="91425" bIns="91425" anchor="t" anchorCtr="0">
            <a:spAutoFit/>
          </a:bodyPr>
          <a:lstStyle/>
          <a:p>
            <a:pPr marL="457200" lvl="0" indent="-301625" algn="just" rtl="0">
              <a:lnSpc>
                <a:spcPct val="150000"/>
              </a:lnSpc>
              <a:spcBef>
                <a:spcPts val="0"/>
              </a:spcBef>
              <a:spcAft>
                <a:spcPts val="0"/>
              </a:spcAft>
              <a:buClr>
                <a:schemeClr val="dk1"/>
              </a:buClr>
              <a:buSzPts val="1150"/>
              <a:buFont typeface="Comfortaa SemiBold"/>
              <a:buChar char="★"/>
            </a:pPr>
            <a:r>
              <a:rPr lang="en" sz="1150">
                <a:solidFill>
                  <a:schemeClr val="dk1"/>
                </a:solidFill>
                <a:latin typeface="Comfortaa SemiBold"/>
                <a:ea typeface="Comfortaa SemiBold"/>
                <a:cs typeface="Comfortaa SemiBold"/>
                <a:sym typeface="Comfortaa SemiBold"/>
              </a:rPr>
              <a:t>A </a:t>
            </a:r>
            <a:r>
              <a:rPr lang="en" sz="1150" b="1">
                <a:solidFill>
                  <a:srgbClr val="783F04"/>
                </a:solidFill>
                <a:latin typeface="Comfortaa"/>
                <a:ea typeface="Comfortaa"/>
                <a:cs typeface="Comfortaa"/>
                <a:sym typeface="Comfortaa"/>
              </a:rPr>
              <a:t>3-step pipeline</a:t>
            </a:r>
            <a:r>
              <a:rPr lang="en" sz="1150">
                <a:solidFill>
                  <a:schemeClr val="dk1"/>
                </a:solidFill>
                <a:latin typeface="Comfortaa SemiBold"/>
                <a:ea typeface="Comfortaa SemiBold"/>
                <a:cs typeface="Comfortaa SemiBold"/>
                <a:sym typeface="Comfortaa SemiBold"/>
              </a:rPr>
              <a:t> was proposed in this research to automate the process of PV panel placement on rooftops given a satellite image covering a  wide range and different types of buildings. </a:t>
            </a:r>
            <a:endParaRPr sz="1150">
              <a:solidFill>
                <a:schemeClr val="dk1"/>
              </a:solidFill>
              <a:latin typeface="Comfortaa SemiBold"/>
              <a:ea typeface="Comfortaa SemiBold"/>
              <a:cs typeface="Comfortaa SemiBold"/>
              <a:sym typeface="Comfortaa SemiBold"/>
            </a:endParaRPr>
          </a:p>
          <a:p>
            <a:pPr marL="457200" lvl="0" indent="-301625" algn="just" rtl="0">
              <a:lnSpc>
                <a:spcPct val="150000"/>
              </a:lnSpc>
              <a:spcBef>
                <a:spcPts val="0"/>
              </a:spcBef>
              <a:spcAft>
                <a:spcPts val="0"/>
              </a:spcAft>
              <a:buClr>
                <a:schemeClr val="dk1"/>
              </a:buClr>
              <a:buSzPts val="1150"/>
              <a:buFont typeface="Comfortaa SemiBold"/>
              <a:buChar char="★"/>
            </a:pPr>
            <a:r>
              <a:rPr lang="en" sz="1150">
                <a:solidFill>
                  <a:schemeClr val="dk1"/>
                </a:solidFill>
                <a:latin typeface="Comfortaa SemiBold"/>
                <a:ea typeface="Comfortaa SemiBold"/>
                <a:cs typeface="Comfortaa SemiBold"/>
                <a:sym typeface="Comfortaa SemiBold"/>
              </a:rPr>
              <a:t>The first phase involved </a:t>
            </a:r>
            <a:r>
              <a:rPr lang="en" sz="1150" b="1">
                <a:solidFill>
                  <a:srgbClr val="783F04"/>
                </a:solidFill>
                <a:latin typeface="Comfortaa"/>
                <a:ea typeface="Comfortaa"/>
                <a:cs typeface="Comfortaa"/>
                <a:sym typeface="Comfortaa"/>
              </a:rPr>
              <a:t>building segmentation</a:t>
            </a:r>
            <a:r>
              <a:rPr lang="en" sz="1150">
                <a:solidFill>
                  <a:schemeClr val="dk1"/>
                </a:solidFill>
                <a:latin typeface="Comfortaa SemiBold"/>
                <a:ea typeface="Comfortaa SemiBold"/>
                <a:cs typeface="Comfortaa SemiBold"/>
                <a:sym typeface="Comfortaa SemiBold"/>
              </a:rPr>
              <a:t> on AIRS dataset with the </a:t>
            </a:r>
            <a:r>
              <a:rPr lang="en" sz="1150" b="1">
                <a:solidFill>
                  <a:srgbClr val="783F04"/>
                </a:solidFill>
                <a:latin typeface="Comfortaa"/>
                <a:ea typeface="Comfortaa"/>
                <a:cs typeface="Comfortaa"/>
                <a:sym typeface="Comfortaa"/>
              </a:rPr>
              <a:t>MultiRes UNet</a:t>
            </a:r>
            <a:r>
              <a:rPr lang="en" sz="1150">
                <a:solidFill>
                  <a:schemeClr val="dk1"/>
                </a:solidFill>
                <a:latin typeface="Comfortaa SemiBold"/>
                <a:ea typeface="Comfortaa SemiBold"/>
                <a:cs typeface="Comfortaa SemiBold"/>
                <a:sym typeface="Comfortaa SemiBold"/>
              </a:rPr>
              <a:t> model that utilizes MultiRes block to adapt spatial features from various scales and Res path for transferring encoder features to decoder features using a set of convolution operations.</a:t>
            </a:r>
            <a:endParaRPr sz="1150">
              <a:solidFill>
                <a:schemeClr val="dk1"/>
              </a:solidFill>
              <a:latin typeface="Comfortaa SemiBold"/>
              <a:ea typeface="Comfortaa SemiBold"/>
              <a:cs typeface="Comfortaa SemiBold"/>
              <a:sym typeface="Comfortaa SemiBold"/>
            </a:endParaRPr>
          </a:p>
          <a:p>
            <a:pPr marL="457200" lvl="0" indent="-301625" algn="just" rtl="0">
              <a:lnSpc>
                <a:spcPct val="150000"/>
              </a:lnSpc>
              <a:spcBef>
                <a:spcPts val="0"/>
              </a:spcBef>
              <a:spcAft>
                <a:spcPts val="0"/>
              </a:spcAft>
              <a:buClr>
                <a:schemeClr val="dk1"/>
              </a:buClr>
              <a:buSzPts val="1150"/>
              <a:buFont typeface="Comfortaa SemiBold"/>
              <a:buChar char="★"/>
            </a:pPr>
            <a:r>
              <a:rPr lang="en" sz="1150">
                <a:solidFill>
                  <a:schemeClr val="dk1"/>
                </a:solidFill>
                <a:latin typeface="Comfortaa SemiBold"/>
                <a:ea typeface="Comfortaa SemiBold"/>
                <a:cs typeface="Comfortaa SemiBold"/>
                <a:sym typeface="Comfortaa SemiBold"/>
              </a:rPr>
              <a:t>Experiment results shows that proper segmentation of buildings led to proper extraction of different roof types which were </a:t>
            </a:r>
            <a:r>
              <a:rPr lang="en" sz="1150" b="1">
                <a:solidFill>
                  <a:srgbClr val="783F04"/>
                </a:solidFill>
                <a:latin typeface="Comfortaa"/>
                <a:ea typeface="Comfortaa"/>
                <a:cs typeface="Comfortaa"/>
                <a:sym typeface="Comfortaa"/>
              </a:rPr>
              <a:t>manually categorized</a:t>
            </a:r>
            <a:r>
              <a:rPr lang="en" sz="1150">
                <a:solidFill>
                  <a:schemeClr val="dk1"/>
                </a:solidFill>
                <a:latin typeface="Comfortaa SemiBold"/>
                <a:ea typeface="Comfortaa SemiBold"/>
                <a:cs typeface="Comfortaa SemiBold"/>
                <a:sym typeface="Comfortaa SemiBold"/>
              </a:rPr>
              <a:t> into 3 classes: Flat, Gable and Hip. </a:t>
            </a:r>
            <a:endParaRPr sz="1150">
              <a:solidFill>
                <a:schemeClr val="dk1"/>
              </a:solidFill>
              <a:latin typeface="Comfortaa SemiBold"/>
              <a:ea typeface="Comfortaa SemiBold"/>
              <a:cs typeface="Comfortaa SemiBold"/>
              <a:sym typeface="Comfortaa SemiBold"/>
            </a:endParaRPr>
          </a:p>
          <a:p>
            <a:pPr marL="457200" lvl="0" indent="-301625" algn="just" rtl="0">
              <a:lnSpc>
                <a:spcPct val="150000"/>
              </a:lnSpc>
              <a:spcBef>
                <a:spcPts val="0"/>
              </a:spcBef>
              <a:spcAft>
                <a:spcPts val="0"/>
              </a:spcAft>
              <a:buClr>
                <a:schemeClr val="dk1"/>
              </a:buClr>
              <a:buSzPts val="1150"/>
              <a:buFont typeface="Comfortaa SemiBold"/>
              <a:buChar char="★"/>
            </a:pPr>
            <a:r>
              <a:rPr lang="en" sz="1150">
                <a:solidFill>
                  <a:schemeClr val="dk1"/>
                </a:solidFill>
                <a:latin typeface="Comfortaa SemiBold"/>
                <a:ea typeface="Comfortaa SemiBold"/>
                <a:cs typeface="Comfortaa SemiBold"/>
                <a:sym typeface="Comfortaa SemiBold"/>
              </a:rPr>
              <a:t>We discovered that different models performed well in classifying different classes of roof tops with </a:t>
            </a:r>
            <a:r>
              <a:rPr lang="en" sz="1150" b="1">
                <a:solidFill>
                  <a:srgbClr val="783F04"/>
                </a:solidFill>
                <a:latin typeface="Comfortaa"/>
                <a:ea typeface="Comfortaa"/>
                <a:cs typeface="Comfortaa"/>
                <a:sym typeface="Comfortaa"/>
              </a:rPr>
              <a:t>ResNet performing well in identifying flat roofs, EfficientNetB4 in classifying gable roof tops and VGG16 with hip roofs</a:t>
            </a:r>
            <a:r>
              <a:rPr lang="en" sz="1150">
                <a:solidFill>
                  <a:schemeClr val="dk1"/>
                </a:solidFill>
                <a:latin typeface="Comfortaa SemiBold"/>
                <a:ea typeface="Comfortaa SemiBold"/>
                <a:cs typeface="Comfortaa SemiBold"/>
                <a:sym typeface="Comfortaa SemiBold"/>
              </a:rPr>
              <a:t> and hence majority voting was used as an </a:t>
            </a:r>
            <a:r>
              <a:rPr lang="en" sz="1150">
                <a:solidFill>
                  <a:srgbClr val="783F04"/>
                </a:solidFill>
                <a:latin typeface="Comfortaa SemiBold"/>
                <a:ea typeface="Comfortaa SemiBold"/>
                <a:cs typeface="Comfortaa SemiBold"/>
                <a:sym typeface="Comfortaa SemiBold"/>
              </a:rPr>
              <a:t>ensembling technique</a:t>
            </a:r>
            <a:r>
              <a:rPr lang="en" sz="1150">
                <a:solidFill>
                  <a:schemeClr val="dk1"/>
                </a:solidFill>
                <a:latin typeface="Comfortaa SemiBold"/>
                <a:ea typeface="Comfortaa SemiBold"/>
                <a:cs typeface="Comfortaa SemiBold"/>
                <a:sym typeface="Comfortaa SemiBold"/>
              </a:rPr>
              <a:t> in combining the predictions of different learning models. </a:t>
            </a:r>
            <a:endParaRPr sz="1150">
              <a:solidFill>
                <a:schemeClr val="dk1"/>
              </a:solidFill>
              <a:latin typeface="Comfortaa SemiBold"/>
              <a:ea typeface="Comfortaa SemiBold"/>
              <a:cs typeface="Comfortaa SemiBold"/>
              <a:sym typeface="Comfortaa SemiBold"/>
            </a:endParaRPr>
          </a:p>
          <a:p>
            <a:pPr marL="457200" lvl="0" indent="-301625" algn="just" rtl="0">
              <a:lnSpc>
                <a:spcPct val="150000"/>
              </a:lnSpc>
              <a:spcBef>
                <a:spcPts val="0"/>
              </a:spcBef>
              <a:spcAft>
                <a:spcPts val="0"/>
              </a:spcAft>
              <a:buClr>
                <a:schemeClr val="dk1"/>
              </a:buClr>
              <a:buSzPts val="1150"/>
              <a:buFont typeface="Comfortaa SemiBold"/>
              <a:buChar char="★"/>
            </a:pPr>
            <a:r>
              <a:rPr lang="en" sz="1150">
                <a:solidFill>
                  <a:schemeClr val="dk1"/>
                </a:solidFill>
                <a:latin typeface="Comfortaa SemiBold"/>
                <a:ea typeface="Comfortaa SemiBold"/>
                <a:cs typeface="Comfortaa SemiBold"/>
                <a:sym typeface="Comfortaa SemiBold"/>
              </a:rPr>
              <a:t>The final output classifies the type of roof into one of flat, gable or hip and </a:t>
            </a:r>
            <a:r>
              <a:rPr lang="en" sz="1150" b="1">
                <a:solidFill>
                  <a:srgbClr val="783F04"/>
                </a:solidFill>
                <a:latin typeface="Comfortaa"/>
                <a:ea typeface="Comfortaa"/>
                <a:cs typeface="Comfortaa"/>
                <a:sym typeface="Comfortaa"/>
              </a:rPr>
              <a:t>simulates the modular layout fitting</a:t>
            </a:r>
            <a:r>
              <a:rPr lang="en" sz="1150">
                <a:solidFill>
                  <a:schemeClr val="dk1"/>
                </a:solidFill>
                <a:latin typeface="Comfortaa SemiBold"/>
                <a:ea typeface="Comfortaa SemiBold"/>
                <a:cs typeface="Comfortaa SemiBold"/>
                <a:sym typeface="Comfortaa SemiBold"/>
              </a:rPr>
              <a:t> of PV panels on top of roofs considering the type of roof, tilt angle, length and width of roof types.</a:t>
            </a:r>
            <a:endParaRPr sz="1150">
              <a:solidFill>
                <a:schemeClr val="dk1"/>
              </a:solidFill>
              <a:latin typeface="Comfortaa SemiBold"/>
              <a:ea typeface="Comfortaa SemiBold"/>
              <a:cs typeface="Comfortaa SemiBold"/>
              <a:sym typeface="Comfortaa SemiBold"/>
            </a:endParaRPr>
          </a:p>
          <a:p>
            <a:pPr marL="0" lvl="0" indent="457200" algn="just" rtl="0">
              <a:lnSpc>
                <a:spcPct val="150000"/>
              </a:lnSpc>
              <a:spcBef>
                <a:spcPts val="0"/>
              </a:spcBef>
              <a:spcAft>
                <a:spcPts val="0"/>
              </a:spcAft>
              <a:buClr>
                <a:schemeClr val="dk1"/>
              </a:buClr>
              <a:buSzPts val="1100"/>
              <a:buFont typeface="Arial"/>
              <a:buNone/>
            </a:pPr>
            <a:endParaRPr sz="1100">
              <a:solidFill>
                <a:schemeClr val="dk1"/>
              </a:solidFill>
              <a:latin typeface="Comfortaa SemiBold"/>
              <a:ea typeface="Comfortaa SemiBold"/>
              <a:cs typeface="Comfortaa SemiBold"/>
              <a:sym typeface="Comfortaa SemiBold"/>
            </a:endParaRPr>
          </a:p>
          <a:p>
            <a:pPr marL="0" lvl="0" indent="457200" algn="just" rtl="0">
              <a:lnSpc>
                <a:spcPct val="150000"/>
              </a:lnSpc>
              <a:spcBef>
                <a:spcPts val="0"/>
              </a:spcBef>
              <a:spcAft>
                <a:spcPts val="0"/>
              </a:spcAft>
              <a:buClr>
                <a:schemeClr val="dk1"/>
              </a:buClr>
              <a:buSzPts val="1100"/>
              <a:buFont typeface="Arial"/>
              <a:buNone/>
            </a:pPr>
            <a:endParaRPr sz="1100">
              <a:solidFill>
                <a:schemeClr val="dk1"/>
              </a:solidFill>
              <a:latin typeface="Comfortaa SemiBold"/>
              <a:ea typeface="Comfortaa SemiBold"/>
              <a:cs typeface="Comfortaa SemiBold"/>
              <a:sym typeface="Comfortaa SemiBold"/>
            </a:endParaRPr>
          </a:p>
          <a:p>
            <a:pPr marL="0" lvl="0" indent="0" algn="l" rtl="0">
              <a:spcBef>
                <a:spcPts val="0"/>
              </a:spcBef>
              <a:spcAft>
                <a:spcPts val="0"/>
              </a:spcAft>
              <a:buNone/>
            </a:pPr>
            <a:endParaRPr>
              <a:latin typeface="Comfortaa SemiBold"/>
              <a:ea typeface="Comfortaa SemiBold"/>
              <a:cs typeface="Comfortaa SemiBold"/>
              <a:sym typeface="Comfortaa SemiBold"/>
            </a:endParaRPr>
          </a:p>
        </p:txBody>
      </p:sp>
      <p:sp>
        <p:nvSpPr>
          <p:cNvPr id="490" name="Google Shape;490;p63"/>
          <p:cNvSpPr txBox="1"/>
          <p:nvPr/>
        </p:nvSpPr>
        <p:spPr>
          <a:xfrm>
            <a:off x="1398800" y="217200"/>
            <a:ext cx="660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83F04"/>
                </a:solidFill>
                <a:latin typeface="Comfortaa"/>
                <a:ea typeface="Comfortaa"/>
                <a:cs typeface="Comfortaa"/>
                <a:sym typeface="Comfortaa"/>
              </a:rPr>
              <a:t>CONCLUSION</a:t>
            </a:r>
            <a:endParaRPr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4"/>
          <p:cNvSpPr txBox="1"/>
          <p:nvPr/>
        </p:nvSpPr>
        <p:spPr>
          <a:xfrm>
            <a:off x="2597825" y="60825"/>
            <a:ext cx="385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REFERENCES</a:t>
            </a:r>
            <a:endParaRPr b="1">
              <a:solidFill>
                <a:srgbClr val="660000"/>
              </a:solidFill>
              <a:latin typeface="Comfortaa"/>
              <a:ea typeface="Comfortaa"/>
              <a:cs typeface="Comfortaa"/>
              <a:sym typeface="Comfortaa"/>
            </a:endParaRPr>
          </a:p>
        </p:txBody>
      </p:sp>
      <p:sp>
        <p:nvSpPr>
          <p:cNvPr id="496" name="Google Shape;496;p64"/>
          <p:cNvSpPr txBox="1"/>
          <p:nvPr/>
        </p:nvSpPr>
        <p:spPr>
          <a:xfrm>
            <a:off x="261300" y="461025"/>
            <a:ext cx="8766600" cy="458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[1] Abdollahi, A., Pradhan, B., Gite, S., &amp; Alamri, A. (2020). Building footprint extraction from high resolution aerial images using generative adversarial network (GAN) architecture. IEEE Access, Article 209517-209527. http://dx.doi.org/10. 1109/ACCESS.2020.3038225.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[2] Axelsson, M., Soderman, U., Berg, A. and Lithen, T., 2018, April. Roof Type Classification Using Deep Convolutional Neural Networks on Low Resolution Photogrammetric Point Clouds from Aerial Imagery. In 2018 IEEE International Conference on Acoustics, Speech and Signal Processing (ICASSP)(pp.1293-1297).IEEE, https://doi.org/10.1109/ICASSP.2018.846.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[3] Badrinarayanan, V., Kendall, A., &amp; Cipolla, R. (2017). Segnet: A deep convolutional encoder–decoder architecture for image segmentation. IEEE Transactions on Pattern Analysis Machine Intelligence, 39, 2481–2495.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[4]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[5] Buyukdemircioglu, Mehmet &amp; Can, Recep &amp; Kocaman, Sultan (2021)Deep learning based roof type classification using VHR aerial imagery, The International Archives of the Photogrammetry, Remote Sensing and Spatial Information Sciences. XLIII-B3-2021. 55-60. 10.5194/isprs-archives-XLIIIB3-2021-55-2021. </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[6] Chen, Mengge and Jonathan Li. (2019) “Deep convolutional neural network application on rooftop detection for aerial image.” ArXiv abs/1910.13509.</a:t>
            </a: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1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100">
                <a:solidFill>
                  <a:schemeClr val="dk1"/>
                </a:solidFill>
                <a:latin typeface="Comfortaa Medium"/>
                <a:ea typeface="Comfortaa Medium"/>
                <a:cs typeface="Comfortaa Medium"/>
                <a:sym typeface="Comfortaa Medium"/>
              </a:rPr>
              <a:t> [7] Edun, Ayobami &amp; Harley, Joel &amp; Deline, Chris &amp; Perry, Kirsten. (2021). Unsupervised azimuth estimation of solar arrays in low-resolution satellite imagery through semantic segmentation and Hough transform. Applied Energy. 298. 10.1016/j.apenergy.2021.117273. </a:t>
            </a:r>
            <a:endParaRPr sz="1100">
              <a:solidFill>
                <a:schemeClr val="dk1"/>
              </a:solidFill>
              <a:latin typeface="Comfortaa Medium"/>
              <a:ea typeface="Comfortaa Medium"/>
              <a:cs typeface="Comfortaa Medium"/>
              <a:sym typeface="Comfortaa Medium"/>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5"/>
          <p:cNvSpPr txBox="1"/>
          <p:nvPr/>
        </p:nvSpPr>
        <p:spPr>
          <a:xfrm>
            <a:off x="111700" y="432350"/>
            <a:ext cx="8697000" cy="464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 [8] Jordan M Malof, Rui Hou, Leslie M Collins, Kyle Bradbury, and Richard Newell. 2015. Automatic solar photovoltaic panel detection in satellite imagery. In 2015 International Conference on Renewable Energy Research and Applications (ICRERA). IEEE, 1428–1431.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[9] Kumar, Akash &amp; Sreedevi, Indu. (2018). Solar Potential Analysis of Rooftops Using Satellite Imagery. ArXiv abs/1812.11606.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[10] Nahid Mohajeri, Dan Assouline, Berenice Guiboud, Andreas Bill, Agust Gudmundsson, Jean-Louis Scartezzini, (2018). A city-scale roof shape classification using machine learning for solar energy applications, Renewable Energy Volume 121. Pages 81-93. ISSN 0960-1481. doi:10.1016/j.renene.2017.12.096.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[11]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doi: 10.1016/j.adapen.2021.100057.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[12] Qi, Chen &amp; Wang, Lei &amp; Wu, Yifan &amp; Wu, Guangming &amp; Guo, Zhiling &amp; Waslander, Steven. (2018). Aerial Imagery for Roof Segmentation: A Large-Scale Dataset towards Automatic Mapping of Buildings. ISPRS Journal of Photogrammetry and Remote Sensing, Elsevier. Volume 147, pp. 42-55.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[13] Q. Li, Y. Feng, Y. Leng and D. Chen, " SolarFinder: Automatic Detection of Solar Photovoltaic Arrays," (2020) 19th ACM/IEEE International Conference on Information Processing in Sensor Networks (IPSN), 2020, pp. 193-204, doi: 10.1109/IPSN48710.2020.00024.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 sz="1000">
                <a:solidFill>
                  <a:schemeClr val="dk1"/>
                </a:solidFill>
                <a:latin typeface="Comfortaa Medium"/>
                <a:ea typeface="Comfortaa Medium"/>
                <a:cs typeface="Comfortaa Medium"/>
                <a:sym typeface="Comfortaa Medium"/>
              </a:rPr>
              <a:t>[14] V. Golovko, S. Bezobrazov, A. Kroshchanka, A. Sachenko, M. Komar and A. Karachka, (2017), "Convolutional neural network based solar photovoltaic panel detection in satellite photos," 9th IEEE International Conference on Intelligent Data Acquisition and Advanced Computing Systems: Technology and Applications (IDAACS), pp. 14-19, doi: 10.1109/IDAACS.2017.8094501. </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Clr>
                <a:schemeClr val="dk1"/>
              </a:buClr>
              <a:buSzPts val="1100"/>
              <a:buFont typeface="Arial"/>
              <a:buNone/>
            </a:pPr>
            <a:r>
              <a:rPr lang="en" sz="1000">
                <a:solidFill>
                  <a:schemeClr val="dk1"/>
                </a:solidFill>
                <a:latin typeface="Comfortaa Medium"/>
                <a:ea typeface="Comfortaa Medium"/>
                <a:cs typeface="Comfortaa Medium"/>
                <a:sym typeface="Comfortaa Medium"/>
              </a:rPr>
              <a:t>[15] X. Li, Y. Jiang, H. Peng and S. Yin, (2019), "An aerial image segmentation approach based on enhanced multi-scale convolutional neural network," IEEE International Conference on Industrial Cyber Physical Systems (ICPS), pp. 47-52, doi: 10.1109/ICPHYS.2019.8780187.</a:t>
            </a:r>
            <a:endParaRPr sz="1000">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endParaRPr sz="1000">
              <a:solidFill>
                <a:schemeClr val="dk1"/>
              </a:solidFill>
              <a:latin typeface="Comfortaa Medium"/>
              <a:ea typeface="Comfortaa Medium"/>
              <a:cs typeface="Comfortaa Medium"/>
              <a:sym typeface="Comfortaa Medium"/>
            </a:endParaRPr>
          </a:p>
        </p:txBody>
      </p:sp>
      <p:sp>
        <p:nvSpPr>
          <p:cNvPr id="502" name="Google Shape;502;p65"/>
          <p:cNvSpPr txBox="1"/>
          <p:nvPr/>
        </p:nvSpPr>
        <p:spPr>
          <a:xfrm>
            <a:off x="2597825" y="60825"/>
            <a:ext cx="385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660000"/>
                </a:solidFill>
                <a:latin typeface="Comfortaa"/>
                <a:ea typeface="Comfortaa"/>
                <a:cs typeface="Comfortaa"/>
                <a:sym typeface="Comfortaa"/>
              </a:rPr>
              <a:t>REFERENCES</a:t>
            </a:r>
            <a:endParaRPr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6"/>
          <p:cNvSpPr txBox="1"/>
          <p:nvPr/>
        </p:nvSpPr>
        <p:spPr>
          <a:xfrm>
            <a:off x="2285025" y="1781100"/>
            <a:ext cx="4813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783F04"/>
                </a:solidFill>
                <a:latin typeface="Comfortaa"/>
                <a:ea typeface="Comfortaa"/>
                <a:cs typeface="Comfortaa"/>
                <a:sym typeface="Comfortaa"/>
              </a:rPr>
              <a:t>THANK YOU</a:t>
            </a:r>
            <a:endParaRPr sz="3000" b="1">
              <a:solidFill>
                <a:srgbClr val="783F04"/>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pic>
        <p:nvPicPr>
          <p:cNvPr id="512" name="Google Shape;512;p67"/>
          <p:cNvPicPr preferRelativeResize="0"/>
          <p:nvPr/>
        </p:nvPicPr>
        <p:blipFill rotWithShape="1">
          <a:blip r:embed="rId3">
            <a:alphaModFix/>
          </a:blip>
          <a:srcRect t="26477" r="3956" b="11045"/>
          <a:stretch/>
        </p:blipFill>
        <p:spPr>
          <a:xfrm>
            <a:off x="1323150" y="0"/>
            <a:ext cx="7044350" cy="2642574"/>
          </a:xfrm>
          <a:prstGeom prst="rect">
            <a:avLst/>
          </a:prstGeom>
          <a:noFill/>
          <a:ln>
            <a:noFill/>
          </a:ln>
        </p:spPr>
      </p:pic>
      <p:pic>
        <p:nvPicPr>
          <p:cNvPr id="513" name="Google Shape;513;p67"/>
          <p:cNvPicPr preferRelativeResize="0"/>
          <p:nvPr/>
        </p:nvPicPr>
        <p:blipFill rotWithShape="1">
          <a:blip r:embed="rId4">
            <a:alphaModFix/>
          </a:blip>
          <a:srcRect t="26259" r="3633" b="12797"/>
          <a:stretch/>
        </p:blipFill>
        <p:spPr>
          <a:xfrm>
            <a:off x="1360425" y="2526250"/>
            <a:ext cx="7007074" cy="25184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pic>
        <p:nvPicPr>
          <p:cNvPr id="518" name="Google Shape;518;p68"/>
          <p:cNvPicPr preferRelativeResize="0"/>
          <p:nvPr/>
        </p:nvPicPr>
        <p:blipFill rotWithShape="1">
          <a:blip r:embed="rId3">
            <a:alphaModFix/>
          </a:blip>
          <a:srcRect t="29771" r="4168" b="10096"/>
          <a:stretch/>
        </p:blipFill>
        <p:spPr>
          <a:xfrm>
            <a:off x="394675" y="74550"/>
            <a:ext cx="7916923" cy="2627651"/>
          </a:xfrm>
          <a:prstGeom prst="rect">
            <a:avLst/>
          </a:prstGeom>
          <a:noFill/>
          <a:ln>
            <a:noFill/>
          </a:ln>
        </p:spPr>
      </p:pic>
      <p:pic>
        <p:nvPicPr>
          <p:cNvPr id="519" name="Google Shape;519;p68"/>
          <p:cNvPicPr preferRelativeResize="0"/>
          <p:nvPr/>
        </p:nvPicPr>
        <p:blipFill rotWithShape="1">
          <a:blip r:embed="rId4">
            <a:alphaModFix/>
          </a:blip>
          <a:srcRect t="26530" r="3288" b="12168"/>
          <a:stretch/>
        </p:blipFill>
        <p:spPr>
          <a:xfrm>
            <a:off x="394675" y="2571750"/>
            <a:ext cx="7972824" cy="24040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523"/>
        <p:cNvGrpSpPr/>
        <p:nvPr/>
      </p:nvGrpSpPr>
      <p:grpSpPr>
        <a:xfrm>
          <a:off x="0" y="0"/>
          <a:ext cx="0" cy="0"/>
          <a:chOff x="0" y="0"/>
          <a:chExt cx="0" cy="0"/>
        </a:xfrm>
      </p:grpSpPr>
      <p:pic>
        <p:nvPicPr>
          <p:cNvPr id="524" name="Google Shape;524;p69"/>
          <p:cNvPicPr preferRelativeResize="0"/>
          <p:nvPr/>
        </p:nvPicPr>
        <p:blipFill>
          <a:blip r:embed="rId3">
            <a:alphaModFix/>
          </a:blip>
          <a:stretch>
            <a:fillRect/>
          </a:stretch>
        </p:blipFill>
        <p:spPr>
          <a:xfrm>
            <a:off x="1338263" y="360950"/>
            <a:ext cx="6467475" cy="1420150"/>
          </a:xfrm>
          <a:prstGeom prst="rect">
            <a:avLst/>
          </a:prstGeom>
          <a:noFill/>
          <a:ln>
            <a:noFill/>
          </a:ln>
        </p:spPr>
      </p:pic>
      <p:pic>
        <p:nvPicPr>
          <p:cNvPr id="525" name="Google Shape;525;p69"/>
          <p:cNvPicPr preferRelativeResize="0"/>
          <p:nvPr/>
        </p:nvPicPr>
        <p:blipFill>
          <a:blip r:embed="rId4">
            <a:alphaModFix/>
          </a:blip>
          <a:stretch>
            <a:fillRect/>
          </a:stretch>
        </p:blipFill>
        <p:spPr>
          <a:xfrm>
            <a:off x="1477475" y="1930625"/>
            <a:ext cx="6391275" cy="1420150"/>
          </a:xfrm>
          <a:prstGeom prst="rect">
            <a:avLst/>
          </a:prstGeom>
          <a:noFill/>
          <a:ln>
            <a:noFill/>
          </a:ln>
        </p:spPr>
      </p:pic>
      <p:pic>
        <p:nvPicPr>
          <p:cNvPr id="526" name="Google Shape;526;p69"/>
          <p:cNvPicPr preferRelativeResize="0"/>
          <p:nvPr/>
        </p:nvPicPr>
        <p:blipFill>
          <a:blip r:embed="rId5">
            <a:alphaModFix/>
          </a:blip>
          <a:stretch>
            <a:fillRect/>
          </a:stretch>
        </p:blipFill>
        <p:spPr>
          <a:xfrm>
            <a:off x="1529588" y="3439450"/>
            <a:ext cx="6084825" cy="1420150"/>
          </a:xfrm>
          <a:prstGeom prst="rect">
            <a:avLst/>
          </a:prstGeom>
          <a:noFill/>
          <a:ln>
            <a:noFill/>
          </a:ln>
        </p:spPr>
      </p:pic>
      <p:sp>
        <p:nvSpPr>
          <p:cNvPr id="527" name="Google Shape;527;p69"/>
          <p:cNvSpPr txBox="1"/>
          <p:nvPr/>
        </p:nvSpPr>
        <p:spPr>
          <a:xfrm>
            <a:off x="2867125" y="78175"/>
            <a:ext cx="31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POTSDAM SAMPLE IMAGES</a:t>
            </a:r>
            <a:endParaRPr b="1">
              <a:latin typeface="Open Sans"/>
              <a:ea typeface="Open Sans"/>
              <a:cs typeface="Open Sans"/>
              <a:sym typeface="Open San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pic>
        <p:nvPicPr>
          <p:cNvPr id="532" name="Google Shape;532;p70"/>
          <p:cNvPicPr preferRelativeResize="0"/>
          <p:nvPr/>
        </p:nvPicPr>
        <p:blipFill rotWithShape="1">
          <a:blip r:embed="rId3">
            <a:alphaModFix/>
          </a:blip>
          <a:srcRect t="12752" r="55136" b="10975"/>
          <a:stretch/>
        </p:blipFill>
        <p:spPr>
          <a:xfrm>
            <a:off x="4685375" y="478950"/>
            <a:ext cx="4102301" cy="3923276"/>
          </a:xfrm>
          <a:prstGeom prst="rect">
            <a:avLst/>
          </a:prstGeom>
          <a:noFill/>
          <a:ln>
            <a:noFill/>
          </a:ln>
        </p:spPr>
      </p:pic>
      <p:pic>
        <p:nvPicPr>
          <p:cNvPr id="533" name="Google Shape;533;p70"/>
          <p:cNvPicPr preferRelativeResize="0"/>
          <p:nvPr/>
        </p:nvPicPr>
        <p:blipFill rotWithShape="1">
          <a:blip r:embed="rId4">
            <a:alphaModFix/>
          </a:blip>
          <a:srcRect t="12349" r="52403" b="11372"/>
          <a:stretch/>
        </p:blipFill>
        <p:spPr>
          <a:xfrm>
            <a:off x="124925" y="530975"/>
            <a:ext cx="4352198" cy="39232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71"/>
          <p:cNvSpPr txBox="1">
            <a:spLocks noGrp="1"/>
          </p:cNvSpPr>
          <p:nvPr>
            <p:ph type="title"/>
          </p:nvPr>
        </p:nvSpPr>
        <p:spPr>
          <a:xfrm>
            <a:off x="3415125" y="315925"/>
            <a:ext cx="4549800" cy="360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p:txBody>
      </p:sp>
      <p:sp>
        <p:nvSpPr>
          <p:cNvPr id="539" name="Google Shape;539;p7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540" name="Google Shape;540;p71"/>
          <p:cNvPicPr preferRelativeResize="0"/>
          <p:nvPr/>
        </p:nvPicPr>
        <p:blipFill rotWithShape="1">
          <a:blip r:embed="rId3">
            <a:alphaModFix/>
          </a:blip>
          <a:srcRect t="22810" r="2047" b="17412"/>
          <a:stretch/>
        </p:blipFill>
        <p:spPr>
          <a:xfrm>
            <a:off x="583075" y="114550"/>
            <a:ext cx="7381848" cy="2738324"/>
          </a:xfrm>
          <a:prstGeom prst="rect">
            <a:avLst/>
          </a:prstGeom>
          <a:noFill/>
          <a:ln>
            <a:noFill/>
          </a:ln>
        </p:spPr>
      </p:pic>
      <p:pic>
        <p:nvPicPr>
          <p:cNvPr id="541" name="Google Shape;541;p71"/>
          <p:cNvPicPr preferRelativeResize="0"/>
          <p:nvPr/>
        </p:nvPicPr>
        <p:blipFill rotWithShape="1">
          <a:blip r:embed="rId4">
            <a:alphaModFix/>
          </a:blip>
          <a:srcRect t="23821" r="2419" b="15991"/>
          <a:stretch/>
        </p:blipFill>
        <p:spPr>
          <a:xfrm>
            <a:off x="583075" y="2852875"/>
            <a:ext cx="7474901" cy="2165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8"/>
          <p:cNvGraphicFramePr/>
          <p:nvPr>
            <p:extLst>
              <p:ext uri="{D42A27DB-BD31-4B8C-83A1-F6EECF244321}">
                <p14:modId xmlns:p14="http://schemas.microsoft.com/office/powerpoint/2010/main" val="853971121"/>
              </p:ext>
            </p:extLst>
          </p:nvPr>
        </p:nvGraphicFramePr>
        <p:xfrm>
          <a:off x="342225" y="429100"/>
          <a:ext cx="8556900" cy="4726325"/>
        </p:xfrm>
        <a:graphic>
          <a:graphicData uri="http://schemas.openxmlformats.org/drawingml/2006/table">
            <a:tbl>
              <a:tblPr>
                <a:noFill/>
                <a:tableStyleId>{F21F01A4-D326-49EE-BE27-C25EA3526EE1}</a:tableStyleId>
              </a:tblPr>
              <a:tblGrid>
                <a:gridCol w="639750"/>
                <a:gridCol w="1906450"/>
                <a:gridCol w="2030075"/>
                <a:gridCol w="1968250"/>
                <a:gridCol w="2012375"/>
              </a:tblGrid>
              <a:tr h="525225">
                <a:tc>
                  <a:txBody>
                    <a:bodyPr/>
                    <a:lstStyle/>
                    <a:p>
                      <a:pPr marL="0" lvl="0" indent="0" algn="ctr" rtl="0">
                        <a:spcBef>
                          <a:spcPts val="0"/>
                        </a:spcBef>
                        <a:spcAft>
                          <a:spcPts val="0"/>
                        </a:spcAft>
                        <a:buNone/>
                      </a:pPr>
                      <a:r>
                        <a:rPr lang="en" sz="1200" b="1" dirty="0">
                          <a:latin typeface="Comfortaa"/>
                          <a:ea typeface="Comfortaa"/>
                          <a:cs typeface="Comfortaa"/>
                          <a:sym typeface="Comfortaa"/>
                        </a:rPr>
                        <a:t>S.NO</a:t>
                      </a:r>
                      <a:endParaRPr sz="1200" b="1" dirty="0">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278350">
                <a:tc>
                  <a:txBody>
                    <a:bodyPr/>
                    <a:lstStyle/>
                    <a:p>
                      <a:pPr marL="0" lvl="0" indent="0" algn="l" rtl="0">
                        <a:spcBef>
                          <a:spcPts val="0"/>
                        </a:spcBef>
                        <a:spcAft>
                          <a:spcPts val="0"/>
                        </a:spcAft>
                        <a:buNone/>
                      </a:pPr>
                      <a:r>
                        <a:rPr lang="en" sz="1250">
                          <a:latin typeface="Comfortaa SemiBold"/>
                          <a:ea typeface="Comfortaa SemiBold"/>
                          <a:cs typeface="Comfortaa SemiBold"/>
                          <a:sym typeface="Comfortaa SemiBold"/>
                        </a:rPr>
                        <a:t>3.</a:t>
                      </a:r>
                      <a:endParaRPr sz="1250">
                        <a:latin typeface="Comfortaa SemiBold"/>
                        <a:ea typeface="Comfortaa SemiBold"/>
                        <a:cs typeface="Comfortaa SemiBold"/>
                        <a:sym typeface="Comfortaa SemiBold"/>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omfortaa"/>
                          <a:ea typeface="Comfortaa"/>
                          <a:cs typeface="Comfortaa"/>
                          <a:sym typeface="Comfortaa"/>
                        </a:rPr>
                        <a:t>Deep Convolutional Neural Network Application on Rooftop Detection for Aerial Imagery, 2019</a:t>
                      </a:r>
                      <a:endParaRPr sz="1100" b="1">
                        <a:latin typeface="Comfortaa"/>
                        <a:ea typeface="Comfortaa"/>
                        <a:cs typeface="Comfortaa"/>
                        <a:sym typeface="Comfortaa"/>
                      </a:endParaRPr>
                    </a:p>
                    <a:p>
                      <a:pPr marL="0" lvl="0" indent="0" algn="l" rtl="0">
                        <a:spcBef>
                          <a:spcPts val="0"/>
                        </a:spcBef>
                        <a:spcAft>
                          <a:spcPts val="0"/>
                        </a:spcAft>
                        <a:buNone/>
                      </a:pPr>
                      <a:endParaRPr sz="1100">
                        <a:latin typeface="Comfortaa Medium"/>
                        <a:ea typeface="Comfortaa Medium"/>
                        <a:cs typeface="Comfortaa Medium"/>
                        <a:sym typeface="Comfortaa Medium"/>
                      </a:endParaRPr>
                    </a:p>
                    <a:p>
                      <a:pPr marL="0" lvl="0" indent="0" algn="l" rtl="0">
                        <a:spcBef>
                          <a:spcPts val="0"/>
                        </a:spcBef>
                        <a:spcAft>
                          <a:spcPts val="0"/>
                        </a:spcAft>
                        <a:buNone/>
                      </a:pPr>
                      <a:r>
                        <a:rPr lang="en" sz="1100">
                          <a:latin typeface="Comfortaa Medium"/>
                          <a:ea typeface="Comfortaa Medium"/>
                          <a:cs typeface="Comfortaa Medium"/>
                          <a:sym typeface="Comfortaa Medium"/>
                        </a:rPr>
                        <a:t>Mengge Chen, Jonathan Li, in Journal of Computational Vision and Imaging Systems</a:t>
                      </a:r>
                      <a:endParaRPr sz="1100">
                        <a:solidFill>
                          <a:srgbClr val="000000"/>
                        </a:solidFill>
                        <a:highlight>
                          <a:srgbClr val="FFFFFF"/>
                        </a:highlight>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It is primarily based on Mask R-CNN with 3 stages. </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Feature extraction is based on existing deep learning model.</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RPN (Regional Proposal Network) is used to find RoI.</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4. Object classification is then performed.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Efficient and feasible approach to extract detached house from aerial images.</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RoIAlign method is used instead of RoIPool for better feature extraction.</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Training data was less and hence less accuray.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Edges of the building are not detected properly.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3. Comparatively less precision with other new state of art models.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582625">
                <a:tc>
                  <a:txBody>
                    <a:bodyPr/>
                    <a:lstStyle/>
                    <a:p>
                      <a:pPr marL="0" lvl="0" indent="0" algn="l" rtl="0">
                        <a:spcBef>
                          <a:spcPts val="0"/>
                        </a:spcBef>
                        <a:spcAft>
                          <a:spcPts val="0"/>
                        </a:spcAft>
                        <a:buNone/>
                      </a:pPr>
                      <a:r>
                        <a:rPr lang="en" sz="1250">
                          <a:latin typeface="Comfortaa SemiBold"/>
                          <a:ea typeface="Comfortaa SemiBold"/>
                          <a:cs typeface="Comfortaa SemiBold"/>
                          <a:sym typeface="Comfortaa SemiBold"/>
                        </a:rPr>
                        <a:t>4. </a:t>
                      </a:r>
                      <a:endParaRPr sz="1250">
                        <a:latin typeface="Comfortaa SemiBold"/>
                        <a:ea typeface="Comfortaa SemiBold"/>
                        <a:cs typeface="Comfortaa SemiBold"/>
                        <a:sym typeface="Comfortaa SemiBold"/>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rgbClr val="000000"/>
                          </a:solidFill>
                          <a:latin typeface="Comfortaa"/>
                          <a:ea typeface="Comfortaa"/>
                          <a:cs typeface="Comfortaa"/>
                          <a:sym typeface="Comfortaa"/>
                        </a:rPr>
                        <a:t>Solar Potential Analysis Of Rooftops Using Satellite Imagery, 2019</a:t>
                      </a:r>
                      <a:endParaRPr sz="1100" b="1" dirty="0">
                        <a:solidFill>
                          <a:srgbClr val="000000"/>
                        </a:solidFill>
                        <a:latin typeface="Comfortaa"/>
                        <a:ea typeface="Comfortaa"/>
                        <a:cs typeface="Comfortaa"/>
                        <a:sym typeface="Comfortaa"/>
                      </a:endParaRPr>
                    </a:p>
                    <a:p>
                      <a:pPr marL="0" lvl="0" indent="0" algn="l" rtl="0">
                        <a:spcBef>
                          <a:spcPts val="0"/>
                        </a:spcBef>
                        <a:spcAft>
                          <a:spcPts val="0"/>
                        </a:spcAft>
                        <a:buNone/>
                      </a:pPr>
                      <a:endParaRPr sz="1100" b="1" dirty="0">
                        <a:solidFill>
                          <a:srgbClr val="000000"/>
                        </a:solidFill>
                        <a:latin typeface="Comfortaa"/>
                        <a:ea typeface="Comfortaa"/>
                        <a:cs typeface="Comfortaa"/>
                        <a:sym typeface="Comfortaa"/>
                      </a:endParaRPr>
                    </a:p>
                    <a:p>
                      <a:pPr marL="0" lvl="0" indent="0" algn="l" rtl="0">
                        <a:spcBef>
                          <a:spcPts val="0"/>
                        </a:spcBef>
                        <a:spcAft>
                          <a:spcPts val="0"/>
                        </a:spcAft>
                        <a:buNone/>
                      </a:pPr>
                      <a:r>
                        <a:rPr lang="en" sz="1100" dirty="0">
                          <a:solidFill>
                            <a:srgbClr val="000000"/>
                          </a:solidFill>
                          <a:latin typeface="Comfortaa Medium"/>
                          <a:ea typeface="Comfortaa Medium"/>
                          <a:cs typeface="Comfortaa Medium"/>
                          <a:sym typeface="Comfortaa Medium"/>
                        </a:rPr>
                        <a:t>Akash Kumar, Delhi Technology University, in </a:t>
                      </a:r>
                      <a:r>
                        <a:rPr lang="en" sz="1100" i="1" dirty="0">
                          <a:solidFill>
                            <a:srgbClr val="000000"/>
                          </a:solidFill>
                          <a:latin typeface="Comfortaa Medium"/>
                          <a:ea typeface="Comfortaa Medium"/>
                          <a:cs typeface="Comfortaa Medium"/>
                          <a:sym typeface="Comfortaa Medium"/>
                        </a:rPr>
                        <a:t>ArXiv</a:t>
                      </a:r>
                      <a:r>
                        <a:rPr lang="en" sz="1100" dirty="0">
                          <a:solidFill>
                            <a:srgbClr val="000000"/>
                          </a:solidFill>
                          <a:highlight>
                            <a:srgbClr val="FFFFFF"/>
                          </a:highlight>
                          <a:latin typeface="Comfortaa Medium"/>
                          <a:ea typeface="Comfortaa Medium"/>
                          <a:cs typeface="Comfortaa Medium"/>
                          <a:sym typeface="Comfortaa Medium"/>
                        </a:rPr>
                        <a:t> abs/</a:t>
                      </a:r>
                      <a:r>
                        <a:rPr lang="en" sz="1100" dirty="0">
                          <a:solidFill>
                            <a:srgbClr val="000000"/>
                          </a:solidFill>
                          <a:uFill>
                            <a:noFill/>
                          </a:uFill>
                          <a:latin typeface="Comfortaa Medium"/>
                          <a:ea typeface="Comfortaa Medium"/>
                          <a:cs typeface="Comfortaa Medium"/>
                          <a:sym typeface="Comfortaa Medium"/>
                        </a:rPr>
                        <a:t>1812.11606</a:t>
                      </a:r>
                      <a:r>
                        <a:rPr lang="en" sz="1100" dirty="0">
                          <a:solidFill>
                            <a:srgbClr val="000000"/>
                          </a:solidFill>
                          <a:latin typeface="Comfortaa Medium"/>
                          <a:ea typeface="Comfortaa Medium"/>
                          <a:cs typeface="Comfortaa Medium"/>
                          <a:sym typeface="Comfortaa Medium"/>
                        </a:rPr>
                        <a:t> </a:t>
                      </a:r>
                      <a:endParaRPr sz="1100" dirty="0">
                        <a:solidFill>
                          <a:srgbClr val="000000"/>
                        </a:solidFill>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Dataset is manually collected for India. </a:t>
                      </a:r>
                      <a:endParaRPr sz="1100">
                        <a:latin typeface="Comfortaa Medium"/>
                        <a:ea typeface="Comfortaa Medium"/>
                        <a:cs typeface="Comfortaa Medium"/>
                        <a:sym typeface="Comfortaa Medium"/>
                      </a:endParaRPr>
                    </a:p>
                    <a:p>
                      <a:pPr marL="0" lvl="0" indent="0" algn="l" rtl="0">
                        <a:spcBef>
                          <a:spcPts val="500"/>
                        </a:spcBef>
                        <a:spcAft>
                          <a:spcPts val="500"/>
                        </a:spcAft>
                        <a:buNone/>
                      </a:pPr>
                      <a:r>
                        <a:rPr lang="en" sz="1100">
                          <a:latin typeface="Comfortaa Medium"/>
                          <a:ea typeface="Comfortaa Medium"/>
                          <a:cs typeface="Comfortaa Medium"/>
                          <a:sym typeface="Comfortaa Medium"/>
                        </a:rPr>
                        <a:t>2. Adaptive Edge Detection and Contours are focused to segment out rooftop boundaries and obstacles present inside them along with polygon shape approximation. </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1.Provides a comparative analysis of the solar potential of the building.</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Several types of the rooftop are considered to learn the intra-class variations.</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mfortaa Medium"/>
                          <a:ea typeface="Comfortaa Medium"/>
                          <a:cs typeface="Comfortaa Medium"/>
                          <a:sym typeface="Comfortaa Medium"/>
                        </a:rPr>
                        <a:t>1. The resolution of satellite image is very poor hence segmentation is not done properly.</a:t>
                      </a:r>
                      <a:endParaRPr sz="1100">
                        <a:latin typeface="Comfortaa Medium"/>
                        <a:ea typeface="Comfortaa Medium"/>
                        <a:cs typeface="Comfortaa Medium"/>
                        <a:sym typeface="Comfortaa Medium"/>
                      </a:endParaRPr>
                    </a:p>
                    <a:p>
                      <a:pPr marL="0" lvl="0" indent="0" algn="l" rtl="0">
                        <a:spcBef>
                          <a:spcPts val="500"/>
                        </a:spcBef>
                        <a:spcAft>
                          <a:spcPts val="0"/>
                        </a:spcAft>
                        <a:buNone/>
                      </a:pPr>
                      <a:r>
                        <a:rPr lang="en" sz="1100">
                          <a:latin typeface="Comfortaa Medium"/>
                          <a:ea typeface="Comfortaa Medium"/>
                          <a:cs typeface="Comfortaa Medium"/>
                          <a:sym typeface="Comfortaa Medium"/>
                        </a:rPr>
                        <a:t>2. There are some outliers that are plotting solar panels outside the building rooftop area.</a:t>
                      </a:r>
                      <a:endParaRPr sz="1100">
                        <a:latin typeface="Comfortaa Medium"/>
                        <a:ea typeface="Comfortaa Medium"/>
                        <a:cs typeface="Comfortaa Medium"/>
                        <a:sym typeface="Comfortaa Medium"/>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95" name="Google Shape;95;p18"/>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LITERATURE SURVEY</a:t>
            </a:r>
            <a:endParaRPr sz="16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7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547" name="Google Shape;547;p7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48" name="Google Shape;548;p72"/>
          <p:cNvPicPr preferRelativeResize="0"/>
          <p:nvPr/>
        </p:nvPicPr>
        <p:blipFill rotWithShape="1">
          <a:blip r:embed="rId3">
            <a:alphaModFix/>
          </a:blip>
          <a:srcRect t="23826" r="3409" b="13355"/>
          <a:stretch/>
        </p:blipFill>
        <p:spPr>
          <a:xfrm>
            <a:off x="385250" y="315925"/>
            <a:ext cx="7527850" cy="2151700"/>
          </a:xfrm>
          <a:prstGeom prst="rect">
            <a:avLst/>
          </a:prstGeom>
          <a:noFill/>
          <a:ln>
            <a:noFill/>
          </a:ln>
        </p:spPr>
      </p:pic>
      <p:pic>
        <p:nvPicPr>
          <p:cNvPr id="549" name="Google Shape;549;p72"/>
          <p:cNvPicPr preferRelativeResize="0"/>
          <p:nvPr/>
        </p:nvPicPr>
        <p:blipFill rotWithShape="1">
          <a:blip r:embed="rId4">
            <a:alphaModFix/>
          </a:blip>
          <a:srcRect t="23818" r="3530" b="15590"/>
          <a:stretch/>
        </p:blipFill>
        <p:spPr>
          <a:xfrm>
            <a:off x="385250" y="2394750"/>
            <a:ext cx="7767326" cy="25925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555" name="Google Shape;555;p7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6" name="Google Shape;556;p73"/>
          <p:cNvPicPr preferRelativeResize="0"/>
          <p:nvPr/>
        </p:nvPicPr>
        <p:blipFill rotWithShape="1">
          <a:blip r:embed="rId3">
            <a:alphaModFix/>
          </a:blip>
          <a:srcRect t="23821" r="3799" b="15991"/>
          <a:stretch/>
        </p:blipFill>
        <p:spPr>
          <a:xfrm>
            <a:off x="204325" y="-93700"/>
            <a:ext cx="8687477" cy="2665451"/>
          </a:xfrm>
          <a:prstGeom prst="rect">
            <a:avLst/>
          </a:prstGeom>
          <a:noFill/>
          <a:ln>
            <a:noFill/>
          </a:ln>
        </p:spPr>
      </p:pic>
      <p:pic>
        <p:nvPicPr>
          <p:cNvPr id="557" name="Google Shape;557;p73"/>
          <p:cNvPicPr preferRelativeResize="0"/>
          <p:nvPr/>
        </p:nvPicPr>
        <p:blipFill rotWithShape="1">
          <a:blip r:embed="rId4">
            <a:alphaModFix/>
          </a:blip>
          <a:srcRect t="26370" r="4012" b="14885"/>
          <a:stretch/>
        </p:blipFill>
        <p:spPr>
          <a:xfrm>
            <a:off x="183375" y="2665450"/>
            <a:ext cx="8777275" cy="2184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aphicFrame>
        <p:nvGraphicFramePr>
          <p:cNvPr id="100" name="Google Shape;100;p19"/>
          <p:cNvGraphicFramePr/>
          <p:nvPr/>
        </p:nvGraphicFramePr>
        <p:xfrm>
          <a:off x="135775" y="431100"/>
          <a:ext cx="8876825" cy="4522250"/>
        </p:xfrm>
        <a:graphic>
          <a:graphicData uri="http://schemas.openxmlformats.org/drawingml/2006/table">
            <a:tbl>
              <a:tblPr>
                <a:noFill/>
                <a:tableStyleId>{F21F01A4-D326-49EE-BE27-C25EA3526EE1}</a:tableStyleId>
              </a:tblPr>
              <a:tblGrid>
                <a:gridCol w="605750"/>
                <a:gridCol w="2003650"/>
                <a:gridCol w="2333925"/>
                <a:gridCol w="1895100"/>
                <a:gridCol w="2038400"/>
              </a:tblGrid>
              <a:tr h="453025">
                <a:tc>
                  <a:txBody>
                    <a:bodyPr/>
                    <a:lstStyle/>
                    <a:p>
                      <a:pPr marL="0" lvl="0" indent="0" algn="ctr" rtl="0">
                        <a:spcBef>
                          <a:spcPts val="0"/>
                        </a:spcBef>
                        <a:spcAft>
                          <a:spcPts val="0"/>
                        </a:spcAft>
                        <a:buNone/>
                      </a:pPr>
                      <a:r>
                        <a:rPr lang="en" sz="1200" b="1">
                          <a:latin typeface="Comfortaa"/>
                          <a:ea typeface="Comfortaa"/>
                          <a:cs typeface="Comfortaa"/>
                          <a:sym typeface="Comfortaa"/>
                        </a:rPr>
                        <a:t>S.NO</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CITATION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METHODOLOGY</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ADVANTAGES</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omfortaa"/>
                          <a:ea typeface="Comfortaa"/>
                          <a:cs typeface="Comfortaa"/>
                          <a:sym typeface="Comfortaa"/>
                        </a:rPr>
                        <a:t>LIMITATION</a:t>
                      </a:r>
                      <a:endParaRPr sz="1200" b="1">
                        <a:latin typeface="Comfortaa"/>
                        <a:ea typeface="Comfortaa"/>
                        <a:cs typeface="Comfortaa"/>
                        <a:sym typeface="Comforta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069225">
                <a:tc>
                  <a:txBody>
                    <a:bodyPr/>
                    <a:lstStyle/>
                    <a:p>
                      <a:pPr marL="0" lvl="0" indent="0" algn="l" rtl="0">
                        <a:spcBef>
                          <a:spcPts val="0"/>
                        </a:spcBef>
                        <a:spcAft>
                          <a:spcPts val="0"/>
                        </a:spcAft>
                        <a:buNone/>
                      </a:pPr>
                      <a:r>
                        <a:rPr lang="en" sz="1250">
                          <a:latin typeface="Comfortaa SemiBold"/>
                          <a:ea typeface="Comfortaa SemiBold"/>
                          <a:cs typeface="Comfortaa SemiBold"/>
                          <a:sym typeface="Comfortaa SemiBold"/>
                        </a:rPr>
                        <a:t>5.</a:t>
                      </a:r>
                      <a:endParaRPr sz="1250">
                        <a:latin typeface="Comfortaa SemiBold"/>
                        <a:ea typeface="Comfortaa SemiBold"/>
                        <a:cs typeface="Comfortaa SemiBold"/>
                        <a:sym typeface="Comfortaa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latin typeface="Comfortaa"/>
                          <a:ea typeface="Comfortaa"/>
                          <a:cs typeface="Comfortaa"/>
                          <a:sym typeface="Comfortaa"/>
                        </a:rPr>
                        <a:t>Understanding rooftop PV panel semantic segmentation of satellite and aerial images for better using machine learning, 2021</a:t>
                      </a:r>
                      <a:endParaRPr sz="1100" b="1">
                        <a:latin typeface="Comfortaa"/>
                        <a:ea typeface="Comfortaa"/>
                        <a:cs typeface="Comfortaa"/>
                        <a:sym typeface="Comfortaa"/>
                      </a:endParaRPr>
                    </a:p>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Peiran Li , Haoran Zhang , Zhiling Guo, in Advances in Applied Energy,</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Volume 4, 100057,</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ISSN 2666-7924</a:t>
                      </a:r>
                      <a:endParaRPr sz="1100">
                        <a:latin typeface="Comfortaa Medium"/>
                        <a:ea typeface="Comfortaa Medium"/>
                        <a:cs typeface="Comfortaa Medium"/>
                        <a:sym typeface="Comfortaa Medium"/>
                      </a:endParaRPr>
                    </a:p>
                    <a:p>
                      <a:pPr marL="0" lvl="0" indent="0" algn="l" rtl="0">
                        <a:lnSpc>
                          <a:spcPct val="115000"/>
                        </a:lnSpc>
                        <a:spcBef>
                          <a:spcPts val="0"/>
                        </a:spcBef>
                        <a:spcAft>
                          <a:spcPts val="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Data pre-processing involves collecting patch satellite images from Google for the city of Heilbron and manually labelling them.</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Object proportion distribution in image-level and object occurrence possibility at pixel level is statistically analysed.</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3. SOTA PV segmentation model (DeepSolar) is used to extract visual features.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4. Local Binary Pattern (LBP) is used for texture feature extraction &amp; color histograms for color feature extraction.</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Class imbalance of PV and non-PV panels in rooftops is resolved by hard sampling, soft sampling.</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The homogenous textural feature using LBP has served as an additional part for some easily confused cases to improve the robustness of the model.</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Comfortaa Medium"/>
                          <a:ea typeface="Comfortaa Medium"/>
                          <a:cs typeface="Comfortaa Medium"/>
                          <a:sym typeface="Comfortaa Medium"/>
                        </a:rPr>
                        <a:t>1. IOU is less than the acceptable range (0.5) for 1.2m resolution images.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0"/>
                        </a:spcAft>
                        <a:buNone/>
                      </a:pPr>
                      <a:r>
                        <a:rPr lang="en" sz="1100">
                          <a:latin typeface="Comfortaa Medium"/>
                          <a:ea typeface="Comfortaa Medium"/>
                          <a:cs typeface="Comfortaa Medium"/>
                          <a:sym typeface="Comfortaa Medium"/>
                        </a:rPr>
                        <a:t>2. Patch overlapping occurs while stitching the tiles and this leads to segmentation errors.</a:t>
                      </a:r>
                      <a:endParaRPr sz="1100">
                        <a:latin typeface="Comfortaa Medium"/>
                        <a:ea typeface="Comfortaa Medium"/>
                        <a:cs typeface="Comfortaa Medium"/>
                        <a:sym typeface="Comfortaa Medium"/>
                      </a:endParaRPr>
                    </a:p>
                    <a:p>
                      <a:pPr marL="0" lvl="0" indent="0" algn="l" rtl="0">
                        <a:lnSpc>
                          <a:spcPct val="115000"/>
                        </a:lnSpc>
                        <a:spcBef>
                          <a:spcPts val="500"/>
                        </a:spcBef>
                        <a:spcAft>
                          <a:spcPts val="500"/>
                        </a:spcAft>
                        <a:buNone/>
                      </a:pPr>
                      <a:r>
                        <a:rPr lang="en" sz="1100">
                          <a:latin typeface="Comfortaa Medium"/>
                          <a:ea typeface="Comfortaa Medium"/>
                          <a:cs typeface="Comfortaa Medium"/>
                          <a:sym typeface="Comfortaa Medium"/>
                        </a:rPr>
                        <a:t>3. Lighting conditions resulted in different clustering groups in color clustering of PV/Non-PV and has led to misclassification.</a:t>
                      </a:r>
                      <a:endParaRPr sz="1100">
                        <a:latin typeface="Comfortaa Medium"/>
                        <a:ea typeface="Comfortaa Medium"/>
                        <a:cs typeface="Comfortaa Medium"/>
                        <a:sym typeface="Comfortaa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01" name="Google Shape;101;p19"/>
          <p:cNvSpPr txBox="1"/>
          <p:nvPr/>
        </p:nvSpPr>
        <p:spPr>
          <a:xfrm>
            <a:off x="1782175" y="37200"/>
            <a:ext cx="57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LITERATURE SURVEY</a:t>
            </a:r>
            <a:endParaRPr sz="1600" b="1">
              <a:solidFill>
                <a:srgbClr val="66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a:off x="1398800" y="11295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783F04"/>
                </a:solidFill>
                <a:latin typeface="Comfortaa"/>
                <a:ea typeface="Comfortaa"/>
                <a:cs typeface="Comfortaa"/>
                <a:sym typeface="Comfortaa"/>
              </a:rPr>
              <a:t>SUMMARY OF ISSUES IN LITERATURE SURVEY</a:t>
            </a:r>
            <a:endParaRPr sz="1600" b="1">
              <a:solidFill>
                <a:srgbClr val="783F04"/>
              </a:solidFill>
              <a:latin typeface="Comfortaa"/>
              <a:ea typeface="Comfortaa"/>
              <a:cs typeface="Comfortaa"/>
              <a:sym typeface="Comfortaa"/>
            </a:endParaRPr>
          </a:p>
        </p:txBody>
      </p:sp>
      <p:sp>
        <p:nvSpPr>
          <p:cNvPr id="107" name="Google Shape;107;p20"/>
          <p:cNvSpPr txBox="1"/>
          <p:nvPr/>
        </p:nvSpPr>
        <p:spPr>
          <a:xfrm>
            <a:off x="799300" y="544050"/>
            <a:ext cx="7715100" cy="4248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 sz="1200">
                <a:solidFill>
                  <a:schemeClr val="dk1"/>
                </a:solidFill>
                <a:latin typeface="Comfortaa Medium"/>
                <a:ea typeface="Comfortaa Medium"/>
                <a:cs typeface="Comfortaa Medium"/>
                <a:sym typeface="Comfortaa Medium"/>
              </a:rPr>
              <a:t>The frameworks and models discussed above for image segmentation have made progress in addressing the issue of building segmentation to a great extent but there are certain major flaws in most of the cases. </a:t>
            </a:r>
            <a:endParaRPr sz="1200">
              <a:solidFill>
                <a:schemeClr val="dk1"/>
              </a:solidFill>
              <a:latin typeface="Comfortaa Medium"/>
              <a:ea typeface="Comfortaa Medium"/>
              <a:cs typeface="Comfortaa Medium"/>
              <a:sym typeface="Comfortaa Medium"/>
            </a:endParaRPr>
          </a:p>
          <a:p>
            <a:pPr marL="457200" lvl="0" indent="-304800" algn="just" rtl="0">
              <a:lnSpc>
                <a:spcPct val="115000"/>
              </a:lnSpc>
              <a:spcBef>
                <a:spcPts val="1200"/>
              </a:spcBef>
              <a:spcAft>
                <a:spcPts val="0"/>
              </a:spcAft>
              <a:buClr>
                <a:schemeClr val="dk1"/>
              </a:buClr>
              <a:buSzPts val="1200"/>
              <a:buFont typeface="Comfortaa Medium"/>
              <a:buChar char="★"/>
            </a:pPr>
            <a:r>
              <a:rPr lang="en" sz="1200">
                <a:solidFill>
                  <a:schemeClr val="dk1"/>
                </a:solidFill>
                <a:latin typeface="Comfortaa Medium"/>
                <a:ea typeface="Comfortaa Medium"/>
                <a:cs typeface="Comfortaa Medium"/>
                <a:sym typeface="Comfortaa Medium"/>
              </a:rPr>
              <a:t>In situations where shadows, vegetation and parking lots and other obstacles enclose buildings, the above frameworks showed poor results in building detection. </a:t>
            </a:r>
            <a:endParaRPr sz="1200">
              <a:solidFill>
                <a:schemeClr val="dk1"/>
              </a:solidFill>
              <a:latin typeface="Comfortaa Medium"/>
              <a:ea typeface="Comfortaa Medium"/>
              <a:cs typeface="Comfortaa Medium"/>
              <a:sym typeface="Comfortaa Medium"/>
            </a:endParaRPr>
          </a:p>
          <a:p>
            <a:pPr marL="457200" lvl="0" indent="-304800" algn="just" rtl="0">
              <a:lnSpc>
                <a:spcPct val="115000"/>
              </a:lnSpc>
              <a:spcBef>
                <a:spcPts val="1000"/>
              </a:spcBef>
              <a:spcAft>
                <a:spcPts val="0"/>
              </a:spcAft>
              <a:buClr>
                <a:schemeClr val="dk1"/>
              </a:buClr>
              <a:buSzPts val="1200"/>
              <a:buFont typeface="Comfortaa Medium"/>
              <a:buChar char="★"/>
            </a:pPr>
            <a:r>
              <a:rPr lang="en" sz="1200">
                <a:solidFill>
                  <a:schemeClr val="dk1"/>
                </a:solidFill>
                <a:latin typeface="Comfortaa Medium"/>
                <a:ea typeface="Comfortaa Medium"/>
                <a:cs typeface="Comfortaa Medium"/>
                <a:sym typeface="Comfortaa Medium"/>
              </a:rPr>
              <a:t>In addition, there was no clear distinction to demarcate adjacent buildings and boundaries of buildings were not properly detected. </a:t>
            </a:r>
            <a:endParaRPr sz="1200">
              <a:solidFill>
                <a:schemeClr val="dk1"/>
              </a:solidFill>
              <a:latin typeface="Comfortaa Medium"/>
              <a:ea typeface="Comfortaa Medium"/>
              <a:cs typeface="Comfortaa Medium"/>
              <a:sym typeface="Comfortaa Medium"/>
            </a:endParaRPr>
          </a:p>
          <a:p>
            <a:pPr marL="457200" lvl="0" indent="-304800" algn="just" rtl="0">
              <a:lnSpc>
                <a:spcPct val="115000"/>
              </a:lnSpc>
              <a:spcBef>
                <a:spcPts val="1000"/>
              </a:spcBef>
              <a:spcAft>
                <a:spcPts val="0"/>
              </a:spcAft>
              <a:buClr>
                <a:schemeClr val="dk1"/>
              </a:buClr>
              <a:buSzPts val="1200"/>
              <a:buFont typeface="Comfortaa Medium"/>
              <a:buChar char="★"/>
            </a:pPr>
            <a:r>
              <a:rPr lang="en" sz="1200">
                <a:solidFill>
                  <a:schemeClr val="dk1"/>
                </a:solidFill>
                <a:latin typeface="Comfortaa Medium"/>
                <a:ea typeface="Comfortaa Medium"/>
                <a:cs typeface="Comfortaa Medium"/>
                <a:sym typeface="Comfortaa Medium"/>
              </a:rPr>
              <a:t>Furthermore, when a satellite or aerial image spanning a large area with several buildings was provided, only manual cropping of roof type images was done for classification, and roof tops were not retrieved automatically in any of the approaches outlined above. </a:t>
            </a:r>
            <a:endParaRPr sz="1200">
              <a:solidFill>
                <a:schemeClr val="dk1"/>
              </a:solidFill>
              <a:latin typeface="Comfortaa Medium"/>
              <a:ea typeface="Comfortaa Medium"/>
              <a:cs typeface="Comfortaa Medium"/>
              <a:sym typeface="Comfortaa Medium"/>
            </a:endParaRPr>
          </a:p>
          <a:p>
            <a:pPr marL="457200" lvl="0" indent="-304800" algn="just" rtl="0">
              <a:lnSpc>
                <a:spcPct val="115000"/>
              </a:lnSpc>
              <a:spcBef>
                <a:spcPts val="1000"/>
              </a:spcBef>
              <a:spcAft>
                <a:spcPts val="0"/>
              </a:spcAft>
              <a:buClr>
                <a:schemeClr val="dk1"/>
              </a:buClr>
              <a:buSzPts val="1200"/>
              <a:buFont typeface="Comfortaa Medium"/>
              <a:buChar char="★"/>
            </a:pPr>
            <a:r>
              <a:rPr lang="en" sz="1200">
                <a:solidFill>
                  <a:schemeClr val="dk1"/>
                </a:solidFill>
                <a:latin typeface="Comfortaa Medium"/>
                <a:ea typeface="Comfortaa Medium"/>
                <a:cs typeface="Comfortaa Medium"/>
                <a:sym typeface="Comfortaa Medium"/>
              </a:rPr>
              <a:t>Some of the studies mentioned above calculate the discrete number of PV modules that should be placed on the available roof space, but none of them computed the actual modular layout that would fit on each roof segment.</a:t>
            </a:r>
            <a:endParaRPr sz="1200">
              <a:solidFill>
                <a:schemeClr val="dk1"/>
              </a:solidFill>
              <a:latin typeface="Comfortaa Medium"/>
              <a:ea typeface="Comfortaa Medium"/>
              <a:cs typeface="Comfortaa Medium"/>
              <a:sym typeface="Comfortaa Medium"/>
            </a:endParaRPr>
          </a:p>
          <a:p>
            <a:pPr marL="457200" lvl="0" indent="-304800" algn="just" rtl="0">
              <a:lnSpc>
                <a:spcPct val="115000"/>
              </a:lnSpc>
              <a:spcBef>
                <a:spcPts val="1200"/>
              </a:spcBef>
              <a:spcAft>
                <a:spcPts val="1000"/>
              </a:spcAft>
              <a:buClr>
                <a:schemeClr val="dk1"/>
              </a:buClr>
              <a:buSzPts val="1200"/>
              <a:buFont typeface="Comfortaa Medium"/>
              <a:buChar char="★"/>
            </a:pPr>
            <a:r>
              <a:rPr lang="en" sz="1200">
                <a:solidFill>
                  <a:schemeClr val="dk1"/>
                </a:solidFill>
                <a:latin typeface="Comfortaa Medium"/>
                <a:ea typeface="Comfortaa Medium"/>
                <a:cs typeface="Comfortaa Medium"/>
                <a:sym typeface="Comfortaa Medium"/>
              </a:rPr>
              <a:t>Shadows and other obstacles in the above studies are often neglected while considering the placement of PV panels which results in bad prediction of energy consumption. </a:t>
            </a:r>
            <a:endParaRPr sz="1200">
              <a:latin typeface="Comfortaa Medium"/>
              <a:ea typeface="Comfortaa Medium"/>
              <a:cs typeface="Comfortaa Medium"/>
              <a:sym typeface="Comfortaa Medium"/>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1157550" y="260650"/>
            <a:ext cx="660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660000"/>
                </a:solidFill>
                <a:latin typeface="Comfortaa"/>
                <a:ea typeface="Comfortaa"/>
                <a:cs typeface="Comfortaa"/>
                <a:sym typeface="Comfortaa"/>
              </a:rPr>
              <a:t>PROPOSED SYSTEM</a:t>
            </a:r>
            <a:endParaRPr sz="1600" b="1">
              <a:solidFill>
                <a:srgbClr val="660000"/>
              </a:solidFill>
              <a:latin typeface="Comfortaa"/>
              <a:ea typeface="Comfortaa"/>
              <a:cs typeface="Comfortaa"/>
              <a:sym typeface="Comfortaa"/>
            </a:endParaRPr>
          </a:p>
        </p:txBody>
      </p:sp>
      <p:sp>
        <p:nvSpPr>
          <p:cNvPr id="113" name="Google Shape;113;p21"/>
          <p:cNvSpPr txBox="1"/>
          <p:nvPr/>
        </p:nvSpPr>
        <p:spPr>
          <a:xfrm>
            <a:off x="1127100" y="1025225"/>
            <a:ext cx="68898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Comfortaa Medium"/>
                <a:ea typeface="Comfortaa Medium"/>
                <a:cs typeface="Comfortaa Medium"/>
                <a:sym typeface="Comfortaa Medium"/>
              </a:rPr>
              <a:t>Our proposed system aims to do the following:</a:t>
            </a:r>
            <a:endParaRPr sz="1300">
              <a:latin typeface="Comfortaa Medium"/>
              <a:ea typeface="Comfortaa Medium"/>
              <a:cs typeface="Comfortaa Medium"/>
              <a:sym typeface="Comfortaa Medium"/>
            </a:endParaRPr>
          </a:p>
          <a:p>
            <a:pPr marL="0" lvl="0" indent="0" algn="l" rtl="0">
              <a:spcBef>
                <a:spcPts val="0"/>
              </a:spcBef>
              <a:spcAft>
                <a:spcPts val="0"/>
              </a:spcAft>
              <a:buNone/>
            </a:pPr>
            <a:endParaRPr sz="1300">
              <a:latin typeface="Comfortaa Medium"/>
              <a:ea typeface="Comfortaa Medium"/>
              <a:cs typeface="Comfortaa Medium"/>
              <a:sym typeface="Comfortaa Medium"/>
            </a:endParaRPr>
          </a:p>
          <a:p>
            <a:pPr marL="457200" lvl="0" indent="-311150" algn="l" rtl="0">
              <a:spcBef>
                <a:spcPts val="0"/>
              </a:spcBef>
              <a:spcAft>
                <a:spcPts val="0"/>
              </a:spcAft>
              <a:buSzPts val="1300"/>
              <a:buFont typeface="Comfortaa Medium"/>
              <a:buChar char="★"/>
            </a:pPr>
            <a:r>
              <a:rPr lang="en" sz="1300" b="1">
                <a:solidFill>
                  <a:srgbClr val="660000"/>
                </a:solidFill>
                <a:latin typeface="Comfortaa"/>
                <a:ea typeface="Comfortaa"/>
                <a:cs typeface="Comfortaa"/>
                <a:sym typeface="Comfortaa"/>
              </a:rPr>
              <a:t>Automate</a:t>
            </a:r>
            <a:r>
              <a:rPr lang="en" sz="1300">
                <a:latin typeface="Comfortaa Medium"/>
                <a:ea typeface="Comfortaa Medium"/>
                <a:cs typeface="Comfortaa Medium"/>
                <a:sym typeface="Comfortaa Medium"/>
              </a:rPr>
              <a:t> the time-consuming and labor-intensive process of manual assessment of roof tops for classification and for PV panel installation by going through a </a:t>
            </a:r>
            <a:r>
              <a:rPr lang="en" sz="1300" b="1">
                <a:solidFill>
                  <a:srgbClr val="660000"/>
                </a:solidFill>
                <a:latin typeface="Comfortaa"/>
                <a:ea typeface="Comfortaa"/>
                <a:cs typeface="Comfortaa"/>
                <a:sym typeface="Comfortaa"/>
              </a:rPr>
              <a:t>3-stage pipeline</a:t>
            </a:r>
            <a:r>
              <a:rPr lang="en" sz="1300">
                <a:latin typeface="Comfortaa Medium"/>
                <a:ea typeface="Comfortaa Medium"/>
                <a:cs typeface="Comfortaa Medium"/>
                <a:sym typeface="Comfortaa Medium"/>
              </a:rPr>
              <a:t>.</a:t>
            </a:r>
            <a:endParaRPr sz="1300">
              <a:latin typeface="Comfortaa Medium"/>
              <a:ea typeface="Comfortaa Medium"/>
              <a:cs typeface="Comfortaa Medium"/>
              <a:sym typeface="Comfortaa Medium"/>
            </a:endParaRPr>
          </a:p>
          <a:p>
            <a:pPr marL="0" lvl="0" indent="0" algn="l" rtl="0">
              <a:spcBef>
                <a:spcPts val="0"/>
              </a:spcBef>
              <a:spcAft>
                <a:spcPts val="0"/>
              </a:spcAft>
              <a:buNone/>
            </a:pPr>
            <a:endParaRPr sz="1300">
              <a:latin typeface="Comfortaa Medium"/>
              <a:ea typeface="Comfortaa Medium"/>
              <a:cs typeface="Comfortaa Medium"/>
              <a:sym typeface="Comfortaa Medium"/>
            </a:endParaRPr>
          </a:p>
          <a:p>
            <a:pPr marL="457200" lvl="0" indent="-311150" algn="l" rtl="0">
              <a:spcBef>
                <a:spcPts val="0"/>
              </a:spcBef>
              <a:spcAft>
                <a:spcPts val="0"/>
              </a:spcAft>
              <a:buSzPts val="1300"/>
              <a:buFont typeface="Comfortaa Medium"/>
              <a:buChar char="★"/>
            </a:pPr>
            <a:r>
              <a:rPr lang="en" sz="1300">
                <a:latin typeface="Comfortaa Medium"/>
                <a:ea typeface="Comfortaa Medium"/>
                <a:cs typeface="Comfortaa Medium"/>
                <a:sym typeface="Comfortaa Medium"/>
              </a:rPr>
              <a:t>Use </a:t>
            </a:r>
            <a:r>
              <a:rPr lang="en" sz="1300" b="1">
                <a:solidFill>
                  <a:srgbClr val="660000"/>
                </a:solidFill>
                <a:latin typeface="Comfortaa"/>
                <a:ea typeface="Comfortaa"/>
                <a:cs typeface="Comfortaa"/>
                <a:sym typeface="Comfortaa"/>
              </a:rPr>
              <a:t>SOTA MultiRes UNet</a:t>
            </a:r>
            <a:r>
              <a:rPr lang="en" sz="1300">
                <a:latin typeface="Comfortaa Medium"/>
                <a:ea typeface="Comfortaa Medium"/>
                <a:cs typeface="Comfortaa Medium"/>
                <a:sym typeface="Comfortaa Medium"/>
              </a:rPr>
              <a:t> to perform building segmentation and extract rooftops using background subtraction given a large satellite image.</a:t>
            </a:r>
            <a:endParaRPr sz="1300">
              <a:latin typeface="Comfortaa Medium"/>
              <a:ea typeface="Comfortaa Medium"/>
              <a:cs typeface="Comfortaa Medium"/>
              <a:sym typeface="Comfortaa Medium"/>
            </a:endParaRPr>
          </a:p>
          <a:p>
            <a:pPr marL="457200" lvl="0" indent="0" algn="l" rtl="0">
              <a:spcBef>
                <a:spcPts val="0"/>
              </a:spcBef>
              <a:spcAft>
                <a:spcPts val="0"/>
              </a:spcAft>
              <a:buNone/>
            </a:pPr>
            <a:endParaRPr sz="1300">
              <a:latin typeface="Comfortaa Medium"/>
              <a:ea typeface="Comfortaa Medium"/>
              <a:cs typeface="Comfortaa Medium"/>
              <a:sym typeface="Comfortaa Medium"/>
            </a:endParaRPr>
          </a:p>
          <a:p>
            <a:pPr marL="457200" lvl="0" indent="-311150" algn="l" rtl="0">
              <a:spcBef>
                <a:spcPts val="0"/>
              </a:spcBef>
              <a:spcAft>
                <a:spcPts val="0"/>
              </a:spcAft>
              <a:buSzPts val="1300"/>
              <a:buFont typeface="Comfortaa Medium"/>
              <a:buChar char="★"/>
            </a:pPr>
            <a:r>
              <a:rPr lang="en" sz="1300">
                <a:latin typeface="Comfortaa Medium"/>
                <a:ea typeface="Comfortaa Medium"/>
                <a:cs typeface="Comfortaa Medium"/>
                <a:sym typeface="Comfortaa Medium"/>
              </a:rPr>
              <a:t>Train different classifier models and perform ensembling (majority voting) to </a:t>
            </a:r>
            <a:r>
              <a:rPr lang="en" sz="1300" b="1">
                <a:solidFill>
                  <a:srgbClr val="660000"/>
                </a:solidFill>
                <a:latin typeface="Comfortaa"/>
                <a:ea typeface="Comfortaa"/>
                <a:cs typeface="Comfortaa"/>
                <a:sym typeface="Comfortaa"/>
              </a:rPr>
              <a:t>classify</a:t>
            </a:r>
            <a:r>
              <a:rPr lang="en" sz="1300">
                <a:latin typeface="Comfortaa Medium"/>
                <a:ea typeface="Comfortaa Medium"/>
                <a:cs typeface="Comfortaa Medium"/>
                <a:sym typeface="Comfortaa Medium"/>
              </a:rPr>
              <a:t> the different type of roofs.</a:t>
            </a:r>
            <a:endParaRPr sz="1300">
              <a:latin typeface="Comfortaa Medium"/>
              <a:ea typeface="Comfortaa Medium"/>
              <a:cs typeface="Comfortaa Medium"/>
              <a:sym typeface="Comfortaa Medium"/>
            </a:endParaRPr>
          </a:p>
          <a:p>
            <a:pPr marL="457200" lvl="0" indent="0" algn="l" rtl="0">
              <a:spcBef>
                <a:spcPts val="0"/>
              </a:spcBef>
              <a:spcAft>
                <a:spcPts val="0"/>
              </a:spcAft>
              <a:buNone/>
            </a:pPr>
            <a:endParaRPr sz="1300">
              <a:latin typeface="Comfortaa Medium"/>
              <a:ea typeface="Comfortaa Medium"/>
              <a:cs typeface="Comfortaa Medium"/>
              <a:sym typeface="Comfortaa Medium"/>
            </a:endParaRPr>
          </a:p>
          <a:p>
            <a:pPr marL="457200" lvl="0" indent="-311150" algn="l" rtl="0">
              <a:spcBef>
                <a:spcPts val="0"/>
              </a:spcBef>
              <a:spcAft>
                <a:spcPts val="0"/>
              </a:spcAft>
              <a:buSzPts val="1300"/>
              <a:buFont typeface="Comfortaa Medium"/>
              <a:buChar char="★"/>
            </a:pPr>
            <a:r>
              <a:rPr lang="en" sz="1300">
                <a:latin typeface="Comfortaa Medium"/>
                <a:ea typeface="Comfortaa Medium"/>
                <a:cs typeface="Comfortaa Medium"/>
                <a:sym typeface="Comfortaa Medium"/>
              </a:rPr>
              <a:t>Provide a </a:t>
            </a:r>
            <a:r>
              <a:rPr lang="en" sz="1300" b="1">
                <a:solidFill>
                  <a:srgbClr val="660000"/>
                </a:solidFill>
                <a:latin typeface="Comfortaa"/>
                <a:ea typeface="Comfortaa"/>
                <a:cs typeface="Comfortaa"/>
                <a:sym typeface="Comfortaa"/>
              </a:rPr>
              <a:t>simulation</a:t>
            </a:r>
            <a:r>
              <a:rPr lang="en" sz="1300">
                <a:latin typeface="Comfortaa Medium"/>
                <a:ea typeface="Comfortaa Medium"/>
                <a:cs typeface="Comfortaa Medium"/>
                <a:sym typeface="Comfortaa Medium"/>
              </a:rPr>
              <a:t> of placement of PV panels on roof top.</a:t>
            </a:r>
            <a:endParaRPr sz="1300">
              <a:latin typeface="Comfortaa Medium"/>
              <a:ea typeface="Comfortaa Medium"/>
              <a:cs typeface="Comfortaa Medium"/>
              <a:sym typeface="Comfortaa Medium"/>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5829</Words>
  <Application>Microsoft Office PowerPoint</Application>
  <PresentationFormat>On-screen Show (16:9)</PresentationFormat>
  <Paragraphs>839</Paragraphs>
  <Slides>61</Slides>
  <Notes>61</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Times New Roman</vt:lpstr>
      <vt:lpstr>Open Sans</vt:lpstr>
      <vt:lpstr>Comfortaa</vt:lpstr>
      <vt:lpstr>Arial</vt:lpstr>
      <vt:lpstr>Economica</vt:lpstr>
      <vt:lpstr>Comfortaa Medium</vt:lpstr>
      <vt:lpstr>Comfortaa SemiBold</vt:lpstr>
      <vt:lpstr>Luxe</vt:lpstr>
      <vt:lpstr>Building extraction and roof type classification of aerial images for maximal PV panel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extraction and roof type classification of aerial images for maximal PV panel installation</dc:title>
  <cp:lastModifiedBy>Admin</cp:lastModifiedBy>
  <cp:revision>1</cp:revision>
  <dcterms:modified xsi:type="dcterms:W3CDTF">2022-06-08T19:43:37Z</dcterms:modified>
</cp:coreProperties>
</file>